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720" r:id="rId2"/>
    <p:sldMasterId id="2147483732" r:id="rId3"/>
  </p:sldMasterIdLst>
  <p:notesMasterIdLst>
    <p:notesMasterId r:id="rId41"/>
  </p:notesMasterIdLst>
  <p:sldIdLst>
    <p:sldId id="319" r:id="rId4"/>
    <p:sldId id="269" r:id="rId5"/>
    <p:sldId id="613" r:id="rId6"/>
    <p:sldId id="320" r:id="rId7"/>
    <p:sldId id="325" r:id="rId8"/>
    <p:sldId id="317" r:id="rId9"/>
    <p:sldId id="650" r:id="rId10"/>
    <p:sldId id="612" r:id="rId11"/>
    <p:sldId id="530" r:id="rId12"/>
    <p:sldId id="636" r:id="rId13"/>
    <p:sldId id="644" r:id="rId14"/>
    <p:sldId id="271" r:id="rId15"/>
    <p:sldId id="326" r:id="rId16"/>
    <p:sldId id="272" r:id="rId17"/>
    <p:sldId id="273" r:id="rId18"/>
    <p:sldId id="274" r:id="rId19"/>
    <p:sldId id="318" r:id="rId20"/>
    <p:sldId id="649" r:id="rId21"/>
    <p:sldId id="265" r:id="rId22"/>
    <p:sldId id="651" r:id="rId23"/>
    <p:sldId id="637" r:id="rId24"/>
    <p:sldId id="634" r:id="rId25"/>
    <p:sldId id="614" r:id="rId26"/>
    <p:sldId id="262" r:id="rId27"/>
    <p:sldId id="263" r:id="rId28"/>
    <p:sldId id="264" r:id="rId29"/>
    <p:sldId id="647" r:id="rId30"/>
    <p:sldId id="266" r:id="rId31"/>
    <p:sldId id="267" r:id="rId32"/>
    <p:sldId id="268" r:id="rId33"/>
    <p:sldId id="648" r:id="rId34"/>
    <p:sldId id="646" r:id="rId35"/>
    <p:sldId id="324" r:id="rId36"/>
    <p:sldId id="321" r:id="rId37"/>
    <p:sldId id="257" r:id="rId38"/>
    <p:sldId id="322" r:id="rId39"/>
    <p:sldId id="323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4" autoAdjust="0"/>
    <p:restoredTop sz="88506" autoAdjust="0"/>
  </p:normalViewPr>
  <p:slideViewPr>
    <p:cSldViewPr snapToGrid="0">
      <p:cViewPr varScale="1">
        <p:scale>
          <a:sx n="66" d="100"/>
          <a:sy n="66" d="100"/>
        </p:scale>
        <p:origin x="639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05126E-C1D3-439E-B318-28E537DF7368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DA6506-614F-47BC-A92E-ACCD60FD8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923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What</a:t>
            </a:r>
            <a:r>
              <a:rPr lang="en-CA" baseline="0" dirty="0"/>
              <a:t> does stationary mean – statistics are invariant over time. </a:t>
            </a:r>
          </a:p>
          <a:p>
            <a:r>
              <a:rPr lang="en-CA" baseline="0" dirty="0"/>
              <a:t> - how do we analyze it?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64591-1385-794E-9A06-179E63508BD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64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238F2D-3BB1-C543-B0E1-AC65AA4369C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-112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-112" charset="0"/>
              <a:ea typeface="+mn-ea"/>
              <a:cs typeface="+mn-cs"/>
            </a:endParaRPr>
          </a:p>
        </p:txBody>
      </p:sp>
      <p:sp>
        <p:nvSpPr>
          <p:cNvPr id="3277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191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AD3C7A-736C-D142-853A-151EAB0A3E5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-112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-112" charset="0"/>
              <a:ea typeface="+mn-ea"/>
              <a:cs typeface="+mn-cs"/>
            </a:endParaRPr>
          </a:p>
        </p:txBody>
      </p:sp>
      <p:sp>
        <p:nvSpPr>
          <p:cNvPr id="716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458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A6506-614F-47BC-A92E-ACCD60FD8BD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47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A6506-614F-47BC-A92E-ACCD60FD8BD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98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A6506-614F-47BC-A92E-ACCD60FD8BD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783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A6506-614F-47BC-A92E-ACCD60FD8BD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080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A6506-614F-47BC-A92E-ACCD60FD8B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59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297213-11E0-D842-958A-840A5C7DD53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-112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-112" charset="0"/>
              <a:ea typeface="+mn-ea"/>
              <a:cs typeface="+mn-cs"/>
            </a:endParaRPr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rtl="0"/>
            <a:r>
              <a:rPr lang="en-US" sz="1200" kern="1200" baseline="0" dirty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holder(s</a:t>
            </a:r>
            <a:r>
              <a:rPr lang="en-US" sz="1200" kern="1200" baseline="0" dirty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) for any other use.</a:t>
            </a:r>
          </a:p>
        </p:txBody>
      </p:sp>
    </p:spTree>
    <p:extLst>
      <p:ext uri="{BB962C8B-B14F-4D97-AF65-F5344CB8AC3E}">
        <p14:creationId xmlns:p14="http://schemas.microsoft.com/office/powerpoint/2010/main" val="3506220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D271C70-E736-EC4E-B615-A6C969AB863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-112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-112" charset="0"/>
              <a:ea typeface="+mn-ea"/>
              <a:cs typeface="+mn-cs"/>
            </a:endParaRPr>
          </a:p>
        </p:txBody>
      </p:sp>
      <p:sp>
        <p:nvSpPr>
          <p:cNvPr id="204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rtl="0"/>
            <a:endParaRPr lang="en-US" sz="1200" kern="1200" baseline="0" dirty="0">
              <a:solidFill>
                <a:schemeClr val="tx1"/>
              </a:solidFill>
              <a:latin typeface="Times New Roman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2853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80F55E-2FE5-6543-A4D7-7983F36D90B8}" type="slidenum">
              <a:rPr lang="en-US"/>
              <a:pPr/>
              <a:t>10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Times New Roman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5606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80F55E-2FE5-6543-A4D7-7983F36D90B8}" type="slidenum">
              <a:rPr lang="en-US"/>
              <a:pPr/>
              <a:t>11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Times New Roman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8936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What</a:t>
            </a:r>
            <a:r>
              <a:rPr lang="en-CA" baseline="0" dirty="0"/>
              <a:t> does stationary mean – statistics are invariant over time. </a:t>
            </a:r>
          </a:p>
          <a:p>
            <a:r>
              <a:rPr lang="en-CA" baseline="0" dirty="0"/>
              <a:t> - how do we analyze it?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64591-1385-794E-9A06-179E63508B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7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First, lets make a signal that is the sum of two sinusoids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64591-1385-794E-9A06-179E63508B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691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238F2D-3BB1-C543-B0E1-AC65AA4369C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-112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-112" charset="0"/>
              <a:ea typeface="+mn-ea"/>
              <a:cs typeface="+mn-cs"/>
            </a:endParaRPr>
          </a:p>
        </p:txBody>
      </p:sp>
      <p:sp>
        <p:nvSpPr>
          <p:cNvPr id="3277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16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4" name="Rectangle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5" name="Rectangle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6" name="Rectangle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7" name="Rectangle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Rectangle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2401888"/>
            <a:ext cx="112776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8940800" y="4206240"/>
            <a:ext cx="1280160" cy="457200"/>
          </a:xfrm>
        </p:spPr>
        <p:txBody>
          <a:bodyPr/>
          <a:lstStyle/>
          <a:p>
            <a:fld id="{1F0E33B4-5C83-42FD-B733-F892A99D9204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7213600" y="4205288"/>
            <a:ext cx="1727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79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33B4-5C83-42FD-B733-F892A99D9204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5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1143000"/>
            <a:ext cx="2540000" cy="5486400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143000"/>
            <a:ext cx="8331200" cy="548640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33B4-5C83-42FD-B733-F892A99D9204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86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33B4-5C83-42FD-B733-F892A99D9204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0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33B4-5C83-42FD-B733-F892A99D9204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29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33B4-5C83-42FD-B733-F892A99D9204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32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33B4-5C83-42FD-B733-F892A99D9204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3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33B4-5C83-42FD-B733-F892A99D9204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5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33B4-5C83-42FD-B733-F892A99D9204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1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33B4-5C83-42FD-B733-F892A99D9204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8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33B4-5C83-42FD-B733-F892A99D9204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33B4-5C83-42FD-B733-F892A99D9204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03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33B4-5C83-42FD-B733-F892A99D9204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21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33B4-5C83-42FD-B733-F892A99D9204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9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33B4-5C83-42FD-B733-F892A99D9204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883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91" name="Rectangle 39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Times" pitchFamily="-112" charset="0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30792" name="Rectangle 40"/>
          <p:cNvSpPr>
            <a:spLocks noGrp="1" noChangeArrowheads="1"/>
          </p:cNvSpPr>
          <p:nvPr>
            <p:ph type="ctrTitle"/>
          </p:nvPr>
        </p:nvSpPr>
        <p:spPr>
          <a:xfrm>
            <a:off x="914400" y="1768476"/>
            <a:ext cx="10363200" cy="1736725"/>
          </a:xfrm>
        </p:spPr>
        <p:txBody>
          <a:bodyPr anchor="b" anchorCtr="1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Box 42"/>
          <p:cNvSpPr txBox="1">
            <a:spLocks noChangeArrowheads="1"/>
          </p:cNvSpPr>
          <p:nvPr userDrawn="1"/>
        </p:nvSpPr>
        <p:spPr bwMode="auto">
          <a:xfrm>
            <a:off x="1320801" y="6248401"/>
            <a:ext cx="9809220" cy="57708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/>
              <a:t>All slides © S. J. Luck, except as indicated in the notes sections of individual slides</a:t>
            </a:r>
          </a:p>
          <a:p>
            <a:pPr algn="ctr"/>
            <a:r>
              <a:rPr lang="en-US" sz="1050" dirty="0"/>
              <a:t>Slides may be used for</a:t>
            </a:r>
            <a:r>
              <a:rPr lang="en-US" sz="1050" baseline="0" dirty="0"/>
              <a:t> nonprofit educational purposes</a:t>
            </a:r>
            <a:r>
              <a:rPr lang="en-US" sz="1050" dirty="0"/>
              <a:t> if this copyright notice is included, except as noted</a:t>
            </a:r>
            <a:endParaRPr lang="en-US" sz="1050" baseline="0" dirty="0"/>
          </a:p>
          <a:p>
            <a:pPr algn="ctr"/>
            <a:r>
              <a:rPr lang="en-US" sz="1050" baseline="0" dirty="0"/>
              <a:t>Permission must be obtained from the copyright </a:t>
            </a:r>
            <a:r>
              <a:rPr lang="en-US" sz="1050" baseline="0" dirty="0" err="1"/>
              <a:t>holder(s</a:t>
            </a:r>
            <a:r>
              <a:rPr lang="en-US" sz="1050" baseline="0" dirty="0"/>
              <a:t>) for any other use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7307624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15A7D5-7437-FB4B-B959-A990FF385D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7997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D0017C-E5D6-1F48-8564-C451BA86B4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8443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11E520-1D24-B44B-9BC7-54BCA801F2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24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91F640-769A-B34D-9FAC-23364359D3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5768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C889C6-B37D-9D41-B866-EBD6B4F36B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1521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0D3B9D-7CE2-394A-A329-DB8EF634AB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9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981201"/>
            <a:ext cx="103632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33B4-5C83-42FD-B733-F892A99D9204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86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FB9F51-201C-574D-B241-C822F19514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591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2E2784-293E-B64E-B732-F4E5A1DADF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7398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AAEEC6-C262-8640-A377-4A4C0DFEA6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342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7813"/>
            <a:ext cx="2743200" cy="58531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7813"/>
            <a:ext cx="8026400" cy="58531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C9F117-E25B-C543-8276-7066F0BEFA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518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315107" y="173652"/>
            <a:ext cx="556178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2937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33B4-5C83-42FD-B733-F892A99D9204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9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F0E33B4-5C83-42FD-B733-F892A99D9204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0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/>
          <a:lstStyle/>
          <a:p>
            <a:fld id="{1F0E33B4-5C83-42FD-B733-F892A99D9204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/>
          <a:lstStyle/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6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33B4-5C83-42FD-B733-F892A99D9204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1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7995" y="1101970"/>
            <a:ext cx="451104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33B4-5C83-42FD-B733-F892A99D9204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65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33B4-5C83-42FD-B733-F892A99D9204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70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0" name="Rectangle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1" name="Rectangle 30"/>
          <p:cNvSpPr/>
          <p:nvPr/>
        </p:nvSpPr>
        <p:spPr>
          <a:xfrm flipV="1">
            <a:off x="7213577" y="360247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2" name="Rectangle 31"/>
          <p:cNvSpPr/>
          <p:nvPr/>
        </p:nvSpPr>
        <p:spPr>
          <a:xfrm flipV="1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5" name="Rectangle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8" name="Rectangle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9" name="Rectangle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40" name="Rectangle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1F0E33B4-5C83-42FD-B733-F892A99D9204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60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E33B4-5C83-42FD-B733-F892A99D9204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245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65" name="Rectangle 37"/>
          <p:cNvSpPr>
            <a:spLocks noGrp="1" noChangeArrowheads="1"/>
          </p:cNvSpPr>
          <p:nvPr>
            <p:ph type="title"/>
          </p:nvPr>
        </p:nvSpPr>
        <p:spPr bwMode="black">
          <a:xfrm>
            <a:off x="609600" y="277813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29766" name="Rectangle 38"/>
          <p:cNvSpPr>
            <a:spLocks noGrp="1" noChangeArrowheads="1"/>
          </p:cNvSpPr>
          <p:nvPr>
            <p:ph type="body" idx="1"/>
          </p:nvPr>
        </p:nvSpPr>
        <p:spPr bwMode="black">
          <a:xfrm>
            <a:off x="609600" y="1600201"/>
            <a:ext cx="109728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9767" name="Rectangle 39"/>
          <p:cNvSpPr>
            <a:spLocks noGrp="1" noChangeArrowheads="1"/>
          </p:cNvSpPr>
          <p:nvPr>
            <p:ph type="dt" sz="half" idx="2"/>
          </p:nvPr>
        </p:nvSpPr>
        <p:spPr bwMode="black">
          <a:xfrm>
            <a:off x="609600" y="6278563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-11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9768" name="Rectangle 40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4165600" y="6278563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Arial" pitchFamily="-11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9769" name="Rectangle 41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737600" y="6278563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-112" charset="0"/>
              </a:defRPr>
            </a:lvl1pPr>
          </a:lstStyle>
          <a:p>
            <a:pPr>
              <a:defRPr/>
            </a:pPr>
            <a:fld id="{21B3E144-28F8-4A4F-B91D-06327B48A2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6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  <a:ea typeface="ＭＳ Ｐゴシック" pitchFamily="-112" charset="-128"/>
          <a:cs typeface="ＭＳ Ｐゴシック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  <a:ea typeface="ＭＳ Ｐゴシック" pitchFamily="-112" charset="-128"/>
          <a:cs typeface="ＭＳ Ｐゴシック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  <a:ea typeface="ＭＳ Ｐゴシック" pitchFamily="-112" charset="-128"/>
          <a:cs typeface="ＭＳ Ｐゴシック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25000"/>
        <a:buFont typeface="Times" pitchFamily="-112" charset="0"/>
        <a:buChar char="•"/>
        <a:defRPr sz="24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-"/>
        <a:defRPr sz="20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65000"/>
        <a:buFont typeface="Times" pitchFamily="-112" charset="0"/>
        <a:buChar char="•"/>
        <a:defRPr sz="16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112" charset="2"/>
        <a:buChar char="n"/>
        <a:defRPr sz="14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112" charset="2"/>
        <a:buChar char="n"/>
        <a:defRPr sz="12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112" charset="2"/>
        <a:buChar char="n"/>
        <a:defRPr sz="12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112" charset="2"/>
        <a:buChar char="n"/>
        <a:defRPr sz="12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112" charset="2"/>
        <a:buChar char="n"/>
        <a:defRPr sz="12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112" charset="2"/>
        <a:buChar char="n"/>
        <a:defRPr sz="12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www.sccs.swarthmore.edu/users/12/abiele1/Linear/examples/freq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sheldo/EEG_process_talk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3.jp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42.jp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4.jp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hyperlink" Target="http://moargeek.com/2014/07/29/nerd-nerd-nerd-nerd-word/" TargetMode="External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www.sccs.swarthmore.edu/users/12/abiele1/Linear/examples/freq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etterexplained.com/articles/an-interactive-guide-to-the-fourier-transform/" TargetMode="External"/><Relationship Id="rId4" Type="http://schemas.openxmlformats.org/officeDocument/2006/relationships/hyperlink" Target="http://www.jezzamon.com/fourier/index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>
            <a:noAutofit/>
          </a:bodyPr>
          <a:lstStyle/>
          <a:p>
            <a:r>
              <a:rPr lang="en-CA" sz="4800" b="1" spc="50" dirty="0">
                <a:ln w="6350" cmpd="sng">
                  <a:solidFill>
                    <a:schemeClr val="accent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Introduction to EEG Processing: Part II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Sarah Sheldon</a:t>
            </a:r>
          </a:p>
        </p:txBody>
      </p:sp>
    </p:spTree>
    <p:extLst>
      <p:ext uri="{BB962C8B-B14F-4D97-AF65-F5344CB8AC3E}">
        <p14:creationId xmlns:p14="http://schemas.microsoft.com/office/powerpoint/2010/main" val="91789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02590" y="4355392"/>
            <a:ext cx="8750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add a sine wave and a cosine wave of the same frequency, you get a sinusoid of the same frequency but a different amplitude and phase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02590" y="5139162"/>
            <a:ext cx="8750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Two different ways to characterize a sinusoid of a given frequency: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Phase and Amplitude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Sine Component and Cosine Component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Amplitude = </a:t>
            </a:r>
            <a:r>
              <a:rPr lang="en-US" dirty="0" err="1"/>
              <a:t>sqrt</a:t>
            </a:r>
            <a:r>
              <a:rPr lang="en-US" dirty="0"/>
              <a:t>(sine</a:t>
            </a:r>
            <a:r>
              <a:rPr lang="en-US" baseline="30000" dirty="0"/>
              <a:t>2</a:t>
            </a:r>
            <a:r>
              <a:rPr lang="en-US" dirty="0"/>
              <a:t> + cosine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Phase = </a:t>
            </a:r>
            <a:r>
              <a:rPr lang="en-US" dirty="0" err="1"/>
              <a:t>arctan</a:t>
            </a:r>
            <a:r>
              <a:rPr lang="en-US" dirty="0"/>
              <a:t>(cosine/sine)</a:t>
            </a:r>
          </a:p>
        </p:txBody>
      </p:sp>
      <p:sp>
        <p:nvSpPr>
          <p:cNvPr id="11233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ea typeface="+mj-ea"/>
                <a:cs typeface="+mj-cs"/>
              </a:rPr>
              <a:t>Phase and the “Imaginary” Component</a:t>
            </a:r>
          </a:p>
        </p:txBody>
      </p:sp>
      <p:sp>
        <p:nvSpPr>
          <p:cNvPr id="21507" name="Line 3"/>
          <p:cNvSpPr>
            <a:spLocks noChangeShapeType="1"/>
          </p:cNvSpPr>
          <p:nvPr/>
        </p:nvSpPr>
        <p:spPr bwMode="auto">
          <a:xfrm rot="5400000">
            <a:off x="6096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226" y="1482020"/>
            <a:ext cx="5435400" cy="12256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680" y="2885266"/>
            <a:ext cx="5797760" cy="127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8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02590" y="4355392"/>
            <a:ext cx="8750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add a sine wave and a cosine wave of the same frequency, you get a sinusoid of the same frequency but a different amplitude and phase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02590" y="5139162"/>
            <a:ext cx="8750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Two different ways to characterize a sinusoid of a given frequency: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Phase and Amplitude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Sine Component and Cosine Component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Amplitude = </a:t>
            </a:r>
            <a:r>
              <a:rPr lang="en-US" dirty="0" err="1"/>
              <a:t>sqrt</a:t>
            </a:r>
            <a:r>
              <a:rPr lang="en-US" dirty="0"/>
              <a:t>(sine</a:t>
            </a:r>
            <a:r>
              <a:rPr lang="en-US" baseline="30000" dirty="0"/>
              <a:t>2</a:t>
            </a:r>
            <a:r>
              <a:rPr lang="en-US" dirty="0"/>
              <a:t> + cosine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Phase = </a:t>
            </a:r>
            <a:r>
              <a:rPr lang="en-US" dirty="0" err="1"/>
              <a:t>arctan</a:t>
            </a:r>
            <a:r>
              <a:rPr lang="en-US" dirty="0"/>
              <a:t>(cosine/sine)</a:t>
            </a:r>
          </a:p>
        </p:txBody>
      </p:sp>
      <p:sp>
        <p:nvSpPr>
          <p:cNvPr id="11233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ea typeface="+mj-ea"/>
                <a:cs typeface="+mj-cs"/>
              </a:rPr>
              <a:t>Phase and the “Imaginary” Component</a:t>
            </a:r>
          </a:p>
        </p:txBody>
      </p:sp>
      <p:sp>
        <p:nvSpPr>
          <p:cNvPr id="21507" name="Line 3"/>
          <p:cNvSpPr>
            <a:spLocks noChangeShapeType="1"/>
          </p:cNvSpPr>
          <p:nvPr/>
        </p:nvSpPr>
        <p:spPr bwMode="auto">
          <a:xfrm rot="5400000">
            <a:off x="6096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226" y="1482020"/>
            <a:ext cx="5435400" cy="12256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680" y="2885266"/>
            <a:ext cx="5797760" cy="12789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531" y="2987844"/>
            <a:ext cx="4252640" cy="384039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9301" y="5890846"/>
            <a:ext cx="1595235" cy="33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54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19536" y="7749480"/>
                <a:ext cx="8147248" cy="45259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CA" sz="1800" dirty="0"/>
                  <a:t>FFT: </a:t>
                </a:r>
                <a14:m>
                  <m:oMath xmlns:m="http://schemas.openxmlformats.org/officeDocument/2006/math">
                    <m:r>
                      <a:rPr lang="en-CA" sz="1800" i="1">
                        <a:latin typeface="Cambria Math"/>
                      </a:rPr>
                      <m:t>𝑋</m:t>
                    </m:r>
                    <m:d>
                      <m:dPr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800" i="1"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CA" sz="1800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CA" sz="1800" i="1">
                            <a:latin typeface="Cambria Math"/>
                          </a:rPr>
                          <m:t>𝑛</m:t>
                        </m:r>
                        <m:r>
                          <a:rPr lang="en-CA" sz="1800" i="1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en-CA" sz="1800" i="1">
                            <a:latin typeface="Cambria Math"/>
                          </a:rPr>
                          <m:t>𝑁</m:t>
                        </m:r>
                        <m:r>
                          <a:rPr lang="en-CA" sz="1800" i="1">
                            <a:latin typeface="Cambria Math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CA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8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CA" sz="18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sSup>
                          <m:sSupPr>
                            <m:ctrlPr>
                              <a:rPr lang="en-CA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18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CA" sz="1800" i="1">
                                <a:latin typeface="Cambria Math"/>
                              </a:rPr>
                              <m:t>−</m:t>
                            </m:r>
                            <m:r>
                              <a:rPr lang="en-CA" sz="1800" i="1">
                                <a:latin typeface="Cambria Math"/>
                              </a:rPr>
                              <m:t>𝑖</m:t>
                            </m:r>
                            <m:r>
                              <a:rPr lang="en-CA" sz="1800" i="1">
                                <a:latin typeface="Cambria Math"/>
                              </a:rPr>
                              <m:t>2</m:t>
                            </m:r>
                            <m:r>
                              <a:rPr lang="en-CA" sz="1800" i="1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  <m:r>
                              <a:rPr lang="en-CA" sz="1800" i="1">
                                <a:latin typeface="Cambria Math"/>
                                <a:ea typeface="Cambria Math"/>
                              </a:rPr>
                              <m:t>𝑘𝑛</m:t>
                            </m:r>
                            <m:r>
                              <a:rPr lang="en-CA" sz="1800" i="1">
                                <a:latin typeface="Cambria Math"/>
                                <a:ea typeface="Cambria Math"/>
                              </a:rPr>
                              <m:t>/</m:t>
                            </m:r>
                            <m:r>
                              <a:rPr lang="en-CA" sz="1800" i="1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CA" sz="1800" dirty="0"/>
                  <a:t>		IFFT: </a:t>
                </a:r>
                <a14:m>
                  <m:oMath xmlns:m="http://schemas.openxmlformats.org/officeDocument/2006/math">
                    <m:r>
                      <a:rPr lang="en-CA" sz="1800" i="1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800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CA" sz="18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18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CA" sz="1800" i="1">
                            <a:latin typeface="Cambria Math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sz="1800" i="1">
                            <a:latin typeface="Cambria Math"/>
                          </a:rPr>
                          <m:t>𝑘</m:t>
                        </m:r>
                        <m:r>
                          <a:rPr lang="en-CA" sz="1800" i="1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en-CA" sz="1800" i="1">
                            <a:latin typeface="Cambria Math"/>
                          </a:rPr>
                          <m:t>𝑁</m:t>
                        </m:r>
                        <m:r>
                          <a:rPr lang="en-CA" sz="1800" i="1">
                            <a:latin typeface="Cambria Math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CA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8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CA" sz="18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en-CA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18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CA" sz="1800" i="1">
                                <a:latin typeface="Cambria Math"/>
                              </a:rPr>
                              <m:t>𝑖</m:t>
                            </m:r>
                            <m:r>
                              <a:rPr lang="en-CA" sz="1800" i="1">
                                <a:latin typeface="Cambria Math"/>
                              </a:rPr>
                              <m:t>2</m:t>
                            </m:r>
                            <m:r>
                              <a:rPr lang="en-CA" sz="1800" i="1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  <m:r>
                              <a:rPr lang="en-CA" sz="1800" i="1">
                                <a:latin typeface="Cambria Math"/>
                                <a:ea typeface="Cambria Math"/>
                              </a:rPr>
                              <m:t>𝑘𝑛</m:t>
                            </m:r>
                            <m:r>
                              <a:rPr lang="en-CA" sz="1800" i="1">
                                <a:latin typeface="Cambria Math"/>
                                <a:ea typeface="Cambria Math"/>
                              </a:rPr>
                              <m:t>/</m:t>
                            </m:r>
                            <m:r>
                              <a:rPr lang="en-CA" sz="1800" i="1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sup>
                        </m:sSup>
                      </m:e>
                    </m:nary>
                  </m:oMath>
                </a14:m>
                <a:endParaRPr lang="en-CA" sz="1800" dirty="0"/>
              </a:p>
              <a:p>
                <a:pPr marL="0" indent="0">
                  <a:buNone/>
                </a:pPr>
                <a:endParaRPr lang="en-CA" sz="1800" dirty="0"/>
              </a:p>
              <a:p>
                <a:pPr marL="0" indent="0">
                  <a:buNone/>
                </a:pPr>
                <a:r>
                  <a:rPr lang="en-CA" sz="1800" dirty="0"/>
                  <a:t>Where </a:t>
                </a:r>
                <a14:m>
                  <m:oMath xmlns:m="http://schemas.openxmlformats.org/officeDocument/2006/math">
                    <m:r>
                      <a:rPr lang="en-CA" sz="1800" i="1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800" i="1">
                            <a:latin typeface="Cambria Math"/>
                          </a:rPr>
                          <m:t>𝑛</m:t>
                        </m:r>
                      </m:e>
                    </m:d>
                  </m:oMath>
                </a14:m>
                <a:r>
                  <a:rPr lang="en-CA" sz="1800" dirty="0"/>
                  <a:t> is sampled signal obtained from </a:t>
                </a:r>
                <a14:m>
                  <m:oMath xmlns:m="http://schemas.openxmlformats.org/officeDocument/2006/math">
                    <m:r>
                      <a:rPr lang="en-CA" sz="1800" i="1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800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CA" sz="1800" dirty="0"/>
                  <a:t> and </a:t>
                </a:r>
                <a14:m>
                  <m:oMath xmlns:m="http://schemas.openxmlformats.org/officeDocument/2006/math">
                    <m:r>
                      <a:rPr lang="en-CA" sz="1800" i="1">
                        <a:latin typeface="Cambria Math"/>
                      </a:rPr>
                      <m:t>𝑋</m:t>
                    </m:r>
                    <m:d>
                      <m:dPr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800" i="1">
                            <a:latin typeface="Cambria Math"/>
                          </a:rPr>
                          <m:t>𝑘</m:t>
                        </m:r>
                      </m:e>
                    </m:d>
                  </m:oMath>
                </a14:m>
                <a:r>
                  <a:rPr lang="en-CA" sz="1800" dirty="0"/>
                  <a:t> represent its frequency components. To get a more intuitive idea of what the frequency response represents, consider the system below:									</a:t>
                </a:r>
                <a:r>
                  <a:rPr lang="en-CA" sz="1800" dirty="0">
                    <a:hlinkClick r:id="rId2"/>
                  </a:rPr>
                  <a:t>Frequency response</a:t>
                </a:r>
                <a:endParaRPr lang="en-CA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19536" y="7749480"/>
                <a:ext cx="8147248" cy="4525963"/>
              </a:xfrm>
              <a:blipFill>
                <a:blip r:embed="rId3"/>
                <a:stretch>
                  <a:fillRect l="-674" t="-9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243572" y="2274838"/>
            <a:ext cx="770485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Y = </a:t>
            </a:r>
            <a:r>
              <a:rPr lang="en-CA" dirty="0" err="1">
                <a:solidFill>
                  <a:srgbClr val="00B050"/>
                </a:solidFill>
              </a:rPr>
              <a:t>fft</a:t>
            </a:r>
            <a:r>
              <a:rPr lang="en-CA" dirty="0">
                <a:solidFill>
                  <a:srgbClr val="00B050"/>
                </a:solidFill>
              </a:rPr>
              <a:t>(</a:t>
            </a:r>
            <a:r>
              <a:rPr lang="en-CA" dirty="0" err="1">
                <a:solidFill>
                  <a:srgbClr val="00B050"/>
                </a:solidFill>
              </a:rPr>
              <a:t>X,n</a:t>
            </a:r>
            <a:r>
              <a:rPr lang="en-CA" dirty="0">
                <a:solidFill>
                  <a:srgbClr val="00B050"/>
                </a:solidFill>
              </a:rPr>
              <a:t>) returns the n-point DFT. </a:t>
            </a:r>
          </a:p>
          <a:p>
            <a:r>
              <a:rPr lang="en-CA" dirty="0" err="1"/>
              <a:t>fft</a:t>
            </a:r>
            <a:r>
              <a:rPr lang="en-CA" dirty="0"/>
              <a:t>(X) is equivalent to </a:t>
            </a:r>
            <a:r>
              <a:rPr lang="en-CA" dirty="0" err="1"/>
              <a:t>fft</a:t>
            </a:r>
            <a:r>
              <a:rPr lang="en-CA" dirty="0"/>
              <a:t>(X, n) where n is the size of X in the first non-singleton dimension. If the length of X is less than n, X is padded with trailing </a:t>
            </a:r>
            <a:r>
              <a:rPr lang="en-CA" dirty="0" err="1"/>
              <a:t>zeros</a:t>
            </a:r>
            <a:r>
              <a:rPr lang="en-CA" dirty="0"/>
              <a:t> to length n. If the length of X is greater than n, the sequence X is truncated. When X is a matrix, the length of the columns are adjusted in the same manner.</a:t>
            </a:r>
          </a:p>
          <a:p>
            <a:endParaRPr lang="en-CA" dirty="0"/>
          </a:p>
          <a:p>
            <a:r>
              <a:rPr lang="en-CA" dirty="0">
                <a:solidFill>
                  <a:srgbClr val="00B050"/>
                </a:solidFill>
              </a:rPr>
              <a:t>y = </a:t>
            </a:r>
            <a:r>
              <a:rPr lang="en-CA" dirty="0" err="1">
                <a:solidFill>
                  <a:srgbClr val="00B050"/>
                </a:solidFill>
              </a:rPr>
              <a:t>ifft</a:t>
            </a:r>
            <a:r>
              <a:rPr lang="en-CA" dirty="0">
                <a:solidFill>
                  <a:srgbClr val="00B050"/>
                </a:solidFill>
              </a:rPr>
              <a:t>(</a:t>
            </a:r>
            <a:r>
              <a:rPr lang="en-CA" dirty="0" err="1">
                <a:solidFill>
                  <a:srgbClr val="00B050"/>
                </a:solidFill>
              </a:rPr>
              <a:t>X,n</a:t>
            </a:r>
            <a:r>
              <a:rPr lang="en-CA" dirty="0">
                <a:solidFill>
                  <a:srgbClr val="00B050"/>
                </a:solidFill>
              </a:rPr>
              <a:t>) returns the n-point inverse DFT of vector X.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2AB3EB-5506-411B-9F79-0E262BC78F2F}"/>
              </a:ext>
            </a:extLst>
          </p:cNvPr>
          <p:cNvSpPr txBox="1">
            <a:spLocks/>
          </p:cNvSpPr>
          <p:nvPr/>
        </p:nvSpPr>
        <p:spPr>
          <a:xfrm>
            <a:off x="609600" y="633714"/>
            <a:ext cx="10972800" cy="10668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/>
            <a:r>
              <a:rPr lang="en-CA" dirty="0"/>
              <a:t>Time domain signal and its frequency spectrum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89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7528" y="4850780"/>
            <a:ext cx="8229600" cy="1851448"/>
          </a:xfrm>
        </p:spPr>
        <p:txBody>
          <a:bodyPr/>
          <a:lstStyle/>
          <a:p>
            <a:r>
              <a:rPr lang="en-US" dirty="0"/>
              <a:t>Convert to frequency domain</a:t>
            </a:r>
          </a:p>
          <a:p>
            <a:pPr lvl="1"/>
            <a:r>
              <a:rPr lang="en-US" dirty="0"/>
              <a:t>Wavelet decomposition</a:t>
            </a:r>
          </a:p>
          <a:p>
            <a:pPr lvl="1"/>
            <a:r>
              <a:rPr lang="en-CA" dirty="0"/>
              <a:t>Wigner distribution</a:t>
            </a:r>
          </a:p>
          <a:p>
            <a:pPr lvl="1"/>
            <a:r>
              <a:rPr lang="en-CA" dirty="0"/>
              <a:t>Fourier transform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894" y="1700514"/>
            <a:ext cx="5506211" cy="295825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D2AB3EB-5506-411B-9F79-0E262BC78F2F}"/>
              </a:ext>
            </a:extLst>
          </p:cNvPr>
          <p:cNvSpPr txBox="1">
            <a:spLocks/>
          </p:cNvSpPr>
          <p:nvPr/>
        </p:nvSpPr>
        <p:spPr>
          <a:xfrm>
            <a:off x="609600" y="633714"/>
            <a:ext cx="10972800" cy="10668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/>
            <a:r>
              <a:rPr lang="en-CA" dirty="0"/>
              <a:t>How do we describe </a:t>
            </a:r>
            <a:r>
              <a:rPr lang="en-CA" u="sng" dirty="0"/>
              <a:t>time varying signals</a:t>
            </a:r>
            <a:r>
              <a:rPr lang="en-CA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91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22139"/>
            <a:ext cx="10972800" cy="1066800"/>
          </a:xfrm>
        </p:spPr>
        <p:txBody>
          <a:bodyPr/>
          <a:lstStyle/>
          <a:p>
            <a:pPr algn="ctr"/>
            <a:r>
              <a:rPr lang="en-CA" dirty="0"/>
              <a:t>FFT and IFFT examples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2847238" y="3861048"/>
            <a:ext cx="7128792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/>
              <a:t>F1=20;</a:t>
            </a:r>
          </a:p>
          <a:p>
            <a:r>
              <a:rPr lang="en-CA" sz="1400" dirty="0"/>
              <a:t>F2=100;</a:t>
            </a:r>
          </a:p>
          <a:p>
            <a:r>
              <a:rPr lang="en-CA" sz="1400" dirty="0"/>
              <a:t>Fs = 1000;      % Sampling frequency</a:t>
            </a:r>
          </a:p>
          <a:p>
            <a:r>
              <a:rPr lang="en-CA" sz="1400" dirty="0" err="1"/>
              <a:t>Ts</a:t>
            </a:r>
            <a:r>
              <a:rPr lang="en-CA" sz="1400" dirty="0"/>
              <a:t> = 1/Fs;        % Sampling time</a:t>
            </a:r>
          </a:p>
          <a:p>
            <a:r>
              <a:rPr lang="en-CA" sz="1400" dirty="0"/>
              <a:t>t=0:Ts:.3;</a:t>
            </a:r>
          </a:p>
          <a:p>
            <a:r>
              <a:rPr lang="en-CA" sz="1400" dirty="0"/>
              <a:t>x=sin(2*pi*F1*t)+sin(2*pi*F2*t);</a:t>
            </a:r>
          </a:p>
          <a:p>
            <a:r>
              <a:rPr lang="en-CA" sz="1400" dirty="0"/>
              <a:t>L=</a:t>
            </a:r>
            <a:r>
              <a:rPr lang="en-CA" sz="1400" dirty="0" err="1"/>
              <a:t>numel</a:t>
            </a:r>
            <a:r>
              <a:rPr lang="en-CA" sz="1400" dirty="0"/>
              <a:t>(x);  </a:t>
            </a:r>
          </a:p>
          <a:p>
            <a:endParaRPr lang="en-CA" dirty="0"/>
          </a:p>
          <a:p>
            <a:r>
              <a:rPr lang="en-CA" dirty="0"/>
              <a:t>					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1" y="1555602"/>
            <a:ext cx="6280125" cy="2017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592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/>
            <a:r>
              <a:rPr lang="en-CA" dirty="0"/>
              <a:t>FFT and IFFT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9496" y="1484785"/>
            <a:ext cx="9108504" cy="414675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CA" sz="1800" dirty="0"/>
              <a:t>L=301    number of samples.</a:t>
            </a:r>
          </a:p>
          <a:p>
            <a:pPr marL="0" indent="0" algn="ctr">
              <a:buNone/>
            </a:pPr>
            <a:endParaRPr lang="en-CA" sz="1800" dirty="0"/>
          </a:p>
          <a:p>
            <a:pPr marL="0" indent="0" algn="ctr">
              <a:buNone/>
            </a:pPr>
            <a:endParaRPr lang="en-CA" sz="1800" dirty="0"/>
          </a:p>
          <a:p>
            <a:pPr marL="0" indent="0" algn="ctr">
              <a:buNone/>
            </a:pPr>
            <a:endParaRPr lang="en-CA" sz="1800" dirty="0"/>
          </a:p>
          <a:p>
            <a:pPr marL="0" indent="0" algn="ctr">
              <a:buNone/>
            </a:pPr>
            <a:endParaRPr lang="en-CA" sz="1800" dirty="0"/>
          </a:p>
          <a:p>
            <a:pPr marL="0" indent="0" algn="ctr">
              <a:buNone/>
            </a:pPr>
            <a:endParaRPr lang="en-CA" sz="1800" dirty="0"/>
          </a:p>
          <a:p>
            <a:pPr marL="0" indent="0" algn="ctr">
              <a:buNone/>
            </a:pPr>
            <a:endParaRPr lang="en-CA" sz="1800" dirty="0"/>
          </a:p>
          <a:p>
            <a:pPr marL="0" indent="0" algn="ctr">
              <a:buNone/>
            </a:pPr>
            <a:endParaRPr lang="en-CA" sz="1800" dirty="0"/>
          </a:p>
          <a:p>
            <a:pPr marL="0" indent="0" algn="ctr">
              <a:buNone/>
            </a:pPr>
            <a:endParaRPr lang="en-CA" sz="1800" dirty="0"/>
          </a:p>
          <a:p>
            <a:pPr marL="0" indent="0">
              <a:buNone/>
            </a:pPr>
            <a:endParaRPr lang="en-CA" sz="1800" dirty="0"/>
          </a:p>
          <a:p>
            <a:pPr marL="0" indent="0">
              <a:buNone/>
            </a:pPr>
            <a:r>
              <a:rPr lang="en-CA" sz="1800" dirty="0"/>
              <a:t>	64-point </a:t>
            </a:r>
            <a:r>
              <a:rPr lang="en-CA" sz="1800" dirty="0" err="1"/>
              <a:t>fft</a:t>
            </a:r>
            <a:r>
              <a:rPr lang="en-CA" sz="1800" dirty="0"/>
              <a:t>		   301-point </a:t>
            </a:r>
            <a:r>
              <a:rPr lang="en-CA" sz="1800" dirty="0" err="1"/>
              <a:t>fft</a:t>
            </a:r>
            <a:r>
              <a:rPr lang="en-CA" sz="1800" dirty="0"/>
              <a:t>		        512-point </a:t>
            </a:r>
            <a:r>
              <a:rPr lang="en-CA" sz="1800" dirty="0" err="1"/>
              <a:t>fft</a:t>
            </a:r>
            <a:endParaRPr lang="en-CA" sz="1800" dirty="0"/>
          </a:p>
          <a:p>
            <a:pPr marL="0" indent="0">
              <a:buNone/>
            </a:pPr>
            <a:r>
              <a:rPr lang="en-CA" sz="1800" dirty="0"/>
              <a:t>             (Truncated) 	                          (N=L)		       (Zero padded)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539" y="1972522"/>
            <a:ext cx="3016399" cy="277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746" y="1988841"/>
            <a:ext cx="2901646" cy="2775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813" y="1972523"/>
            <a:ext cx="2902796" cy="2771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919536" y="5805264"/>
            <a:ext cx="3206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Higher variance in FFT peaks</a:t>
            </a:r>
          </a:p>
        </p:txBody>
      </p:sp>
      <p:sp>
        <p:nvSpPr>
          <p:cNvPr id="8" name="Rectangle 7"/>
          <p:cNvSpPr/>
          <p:nvPr/>
        </p:nvSpPr>
        <p:spPr>
          <a:xfrm>
            <a:off x="2063553" y="6174596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Partial reconstruction in t</a:t>
            </a:r>
          </a:p>
        </p:txBody>
      </p:sp>
      <p:sp>
        <p:nvSpPr>
          <p:cNvPr id="9" name="Rectangle 8"/>
          <p:cNvSpPr/>
          <p:nvPr/>
        </p:nvSpPr>
        <p:spPr>
          <a:xfrm>
            <a:off x="5094207" y="5781048"/>
            <a:ext cx="228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     Sharp FFT peaks</a:t>
            </a:r>
          </a:p>
        </p:txBody>
      </p:sp>
      <p:sp>
        <p:nvSpPr>
          <p:cNvPr id="10" name="Rectangle 9"/>
          <p:cNvSpPr/>
          <p:nvPr/>
        </p:nvSpPr>
        <p:spPr>
          <a:xfrm>
            <a:off x="5094207" y="6150380"/>
            <a:ext cx="2441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Full reconstruction in 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289414" y="5799964"/>
            <a:ext cx="1539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FFT is ‘noisy’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289414" y="6169296"/>
            <a:ext cx="1719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iFFT</a:t>
            </a:r>
            <a:r>
              <a:rPr lang="en-CA" dirty="0"/>
              <a:t> has </a:t>
            </a:r>
            <a:r>
              <a:rPr lang="en-CA" dirty="0" err="1"/>
              <a:t>zeros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5017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703238"/>
            <a:ext cx="8229600" cy="60381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1400" dirty="0"/>
              <a:t>F1=20;</a:t>
            </a:r>
          </a:p>
          <a:p>
            <a:pPr marL="0" indent="0">
              <a:buNone/>
            </a:pPr>
            <a:r>
              <a:rPr lang="en-CA" sz="1400" dirty="0"/>
              <a:t>F2=100;</a:t>
            </a:r>
          </a:p>
          <a:p>
            <a:pPr marL="0" indent="0">
              <a:buNone/>
            </a:pPr>
            <a:r>
              <a:rPr lang="en-CA" sz="1400" dirty="0"/>
              <a:t>Fs = 1000;      % Sampling frequency</a:t>
            </a:r>
          </a:p>
          <a:p>
            <a:pPr marL="0" indent="0">
              <a:buNone/>
            </a:pPr>
            <a:r>
              <a:rPr lang="en-CA" sz="1400" dirty="0" err="1"/>
              <a:t>Ts</a:t>
            </a:r>
            <a:r>
              <a:rPr lang="en-CA" sz="1400" dirty="0"/>
              <a:t> = 1/Fs;        % Sampling time</a:t>
            </a:r>
          </a:p>
          <a:p>
            <a:pPr marL="0" indent="0">
              <a:buNone/>
            </a:pPr>
            <a:r>
              <a:rPr lang="en-CA" sz="1400" dirty="0"/>
              <a:t>t=0:Ts:.3;</a:t>
            </a:r>
          </a:p>
          <a:p>
            <a:pPr marL="0" indent="0">
              <a:buNone/>
            </a:pPr>
            <a:r>
              <a:rPr lang="en-CA" sz="1400" dirty="0"/>
              <a:t>x=sin(2*pi*F1*t)+sin(2*pi*F2*t);</a:t>
            </a:r>
          </a:p>
          <a:p>
            <a:pPr marL="0" indent="0">
              <a:buNone/>
            </a:pPr>
            <a:r>
              <a:rPr lang="en-CA" sz="1400" dirty="0"/>
              <a:t>NFFT = pow2(nextpow2(L));</a:t>
            </a:r>
          </a:p>
          <a:p>
            <a:pPr marL="0" indent="0">
              <a:buNone/>
            </a:pPr>
            <a:endParaRPr lang="en-CA" sz="1400" dirty="0"/>
          </a:p>
          <a:p>
            <a:pPr marL="0" indent="0">
              <a:buNone/>
            </a:pPr>
            <a:r>
              <a:rPr lang="en-CA" sz="1400" dirty="0"/>
              <a:t>% Signal plus Zero-Mean Random Noise</a:t>
            </a:r>
          </a:p>
          <a:p>
            <a:pPr marL="0" indent="0">
              <a:buNone/>
            </a:pPr>
            <a:r>
              <a:rPr lang="en-CA" sz="1400" dirty="0" err="1"/>
              <a:t>noisy_x</a:t>
            </a:r>
            <a:r>
              <a:rPr lang="en-CA" sz="1400" dirty="0"/>
              <a:t> = x+.5*</a:t>
            </a:r>
            <a:r>
              <a:rPr lang="en-CA" sz="1400" dirty="0" err="1"/>
              <a:t>randn</a:t>
            </a:r>
            <a:r>
              <a:rPr lang="en-CA" sz="1400" dirty="0"/>
              <a:t>(1,nemel(x));  </a:t>
            </a:r>
          </a:p>
          <a:p>
            <a:pPr marL="0" indent="0">
              <a:buNone/>
            </a:pPr>
            <a:r>
              <a:rPr lang="en-CA" sz="1400" dirty="0"/>
              <a:t>plot(</a:t>
            </a:r>
            <a:r>
              <a:rPr lang="en-CA" sz="1400" dirty="0" err="1"/>
              <a:t>t,noisy_x</a:t>
            </a:r>
            <a:r>
              <a:rPr lang="en-CA" sz="1400" dirty="0"/>
              <a:t>,'.-');</a:t>
            </a:r>
          </a:p>
          <a:p>
            <a:pPr marL="0" indent="0">
              <a:buNone/>
            </a:pPr>
            <a:endParaRPr lang="en-CA" sz="1400" dirty="0"/>
          </a:p>
          <a:p>
            <a:pPr marL="0" indent="0">
              <a:buNone/>
            </a:pPr>
            <a:r>
              <a:rPr lang="en-CA" sz="1400" dirty="0" err="1"/>
              <a:t>fft_noisy_x</a:t>
            </a:r>
            <a:r>
              <a:rPr lang="en-CA" sz="1400" dirty="0"/>
              <a:t> = </a:t>
            </a:r>
            <a:r>
              <a:rPr lang="en-CA" sz="1400" dirty="0" err="1"/>
              <a:t>fft</a:t>
            </a:r>
            <a:r>
              <a:rPr lang="en-CA" sz="1400" dirty="0"/>
              <a:t>(</a:t>
            </a:r>
            <a:r>
              <a:rPr lang="en-CA" sz="1400" dirty="0" err="1"/>
              <a:t>noisy_x,NFFT</a:t>
            </a:r>
            <a:r>
              <a:rPr lang="en-CA" sz="1400" dirty="0"/>
              <a:t>);</a:t>
            </a:r>
          </a:p>
          <a:p>
            <a:pPr marL="0" indent="0">
              <a:buNone/>
            </a:pPr>
            <a:r>
              <a:rPr lang="en-CA" sz="1400" dirty="0"/>
              <a:t>plot(f,2*abs(</a:t>
            </a:r>
            <a:r>
              <a:rPr lang="en-CA" sz="1400" dirty="0" err="1"/>
              <a:t>fft_noisy_x</a:t>
            </a:r>
            <a:r>
              <a:rPr lang="en-CA" sz="1400" dirty="0"/>
              <a:t>(1:NFFT/2+1)),'r.-')</a:t>
            </a:r>
          </a:p>
          <a:p>
            <a:pPr marL="0" indent="0">
              <a:buNone/>
            </a:pPr>
            <a:endParaRPr lang="en-CA" sz="1400" dirty="0"/>
          </a:p>
          <a:p>
            <a:pPr marL="0" indent="0">
              <a:buNone/>
            </a:pPr>
            <a:r>
              <a:rPr lang="en-CA" sz="1400" dirty="0"/>
              <a:t>plot(f,4*p2(1:NFFT/2+1),'g.-')</a:t>
            </a:r>
          </a:p>
          <a:p>
            <a:pPr marL="0" indent="0">
              <a:buNone/>
            </a:pPr>
            <a:endParaRPr lang="en-CA" sz="1400" dirty="0"/>
          </a:p>
          <a:p>
            <a:pPr marL="0" indent="0">
              <a:buNone/>
            </a:pPr>
            <a:endParaRPr lang="en-CA" sz="1400" dirty="0"/>
          </a:p>
          <a:p>
            <a:pPr marL="0" indent="0">
              <a:buNone/>
            </a:pPr>
            <a:r>
              <a:rPr lang="en-CA" sz="1400" dirty="0"/>
              <a:t>plot((0:1/(NFFT-1):1)*NFFT*</a:t>
            </a:r>
            <a:r>
              <a:rPr lang="en-CA" sz="1400" dirty="0" err="1"/>
              <a:t>Ts,real</a:t>
            </a:r>
            <a:r>
              <a:rPr lang="en-CA" sz="1400" dirty="0"/>
              <a:t>(</a:t>
            </a:r>
            <a:r>
              <a:rPr lang="en-CA" sz="1400" dirty="0" err="1"/>
              <a:t>ifft_noisy_x</a:t>
            </a:r>
            <a:r>
              <a:rPr lang="en-CA" sz="1400" dirty="0"/>
              <a:t>),'k.-')</a:t>
            </a:r>
          </a:p>
          <a:p>
            <a:pPr marL="0" indent="0">
              <a:buNone/>
            </a:pPr>
            <a:endParaRPr lang="en-CA" sz="1400" dirty="0"/>
          </a:p>
          <a:p>
            <a:pPr marL="0" indent="0">
              <a:buNone/>
            </a:pPr>
            <a:endParaRPr lang="en-CA" sz="1400" dirty="0"/>
          </a:p>
          <a:p>
            <a:pPr marL="0" indent="0">
              <a:buNone/>
            </a:pPr>
            <a:endParaRPr lang="en-CA" sz="1400" dirty="0"/>
          </a:p>
          <a:p>
            <a:pPr marL="0" indent="0">
              <a:buNone/>
            </a:pPr>
            <a:endParaRPr lang="en-CA" sz="1400" dirty="0"/>
          </a:p>
          <a:p>
            <a:pPr marL="0" indent="0">
              <a:buNone/>
            </a:pPr>
            <a:endParaRPr lang="en-CA" sz="1400" dirty="0"/>
          </a:p>
          <a:p>
            <a:pPr marL="0" indent="0">
              <a:buNone/>
            </a:pPr>
            <a:endParaRPr lang="en-CA" sz="1400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036" y="1412776"/>
            <a:ext cx="4179455" cy="5163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 flipV="1">
            <a:off x="3431704" y="2276872"/>
            <a:ext cx="2520280" cy="1224136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159897" y="3573017"/>
            <a:ext cx="868829" cy="64930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4223793" y="4653137"/>
            <a:ext cx="1804933" cy="97515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439816" y="5733256"/>
            <a:ext cx="1551194" cy="288032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971600"/>
          </a:xfrm>
        </p:spPr>
        <p:txBody>
          <a:bodyPr>
            <a:normAutofit/>
          </a:bodyPr>
          <a:lstStyle/>
          <a:p>
            <a:pPr algn="ctr"/>
            <a:r>
              <a:rPr lang="en-CA" sz="3600" dirty="0"/>
              <a:t>FFT and IFFT examples</a:t>
            </a:r>
          </a:p>
        </p:txBody>
      </p:sp>
    </p:spTree>
    <p:extLst>
      <p:ext uri="{BB962C8B-B14F-4D97-AF65-F5344CB8AC3E}">
        <p14:creationId xmlns:p14="http://schemas.microsoft.com/office/powerpoint/2010/main" val="66997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12776"/>
            <a:ext cx="8229600" cy="5265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1400" dirty="0"/>
              <a:t>Try: ex2_FFT_IFFT.m</a:t>
            </a:r>
          </a:p>
          <a:p>
            <a:r>
              <a:rPr lang="en-CA" sz="1400" dirty="0"/>
              <a:t>Step through it</a:t>
            </a:r>
          </a:p>
          <a:p>
            <a:r>
              <a:rPr lang="en-CA" sz="1400" dirty="0"/>
              <a:t>Plot </a:t>
            </a:r>
            <a:r>
              <a:rPr lang="en-CA" sz="1400" dirty="0" err="1"/>
              <a:t>fft_x</a:t>
            </a:r>
            <a:r>
              <a:rPr lang="en-CA" sz="1400" dirty="0"/>
              <a:t>, why does it look like that?</a:t>
            </a:r>
          </a:p>
          <a:p>
            <a:r>
              <a:rPr lang="en-CA" sz="1400" dirty="0"/>
              <a:t>Plot the amplitude spectrum using abs()</a:t>
            </a:r>
          </a:p>
          <a:p>
            <a:pPr lvl="1"/>
            <a:r>
              <a:rPr lang="en-CA" sz="1000" dirty="0"/>
              <a:t>It is symmetric; so just use the 1</a:t>
            </a:r>
            <a:r>
              <a:rPr lang="en-CA" sz="1000" baseline="30000" dirty="0"/>
              <a:t>st</a:t>
            </a:r>
            <a:r>
              <a:rPr lang="en-CA" sz="1000" dirty="0"/>
              <a:t> half:</a:t>
            </a:r>
          </a:p>
          <a:p>
            <a:pPr marL="0" indent="0">
              <a:buNone/>
            </a:pPr>
            <a:endParaRPr lang="en-CA" sz="1400" dirty="0"/>
          </a:p>
          <a:p>
            <a:pPr marL="0" indent="0">
              <a:buNone/>
            </a:pPr>
            <a:endParaRPr lang="en-CA" sz="1400" dirty="0"/>
          </a:p>
          <a:p>
            <a:pPr marL="0" indent="0">
              <a:buNone/>
            </a:pPr>
            <a:endParaRPr lang="en-CA" sz="1400" dirty="0"/>
          </a:p>
          <a:p>
            <a:pPr marL="0" indent="0">
              <a:buNone/>
            </a:pPr>
            <a:r>
              <a:rPr lang="en-CA" sz="1400" dirty="0"/>
              <a:t>Try: ex2_FFT_IFFTPractice.m</a:t>
            </a:r>
          </a:p>
          <a:p>
            <a:r>
              <a:rPr lang="en-CA" sz="1400" dirty="0"/>
              <a:t>Number samples/sec &gt; </a:t>
            </a:r>
            <a:r>
              <a:rPr lang="en-CA" sz="1400" dirty="0" err="1"/>
              <a:t>nyquist</a:t>
            </a:r>
            <a:r>
              <a:rPr lang="en-CA" sz="1400" dirty="0"/>
              <a:t>?</a:t>
            </a:r>
          </a:p>
          <a:p>
            <a:r>
              <a:rPr lang="en-CA" sz="1400" dirty="0"/>
              <a:t>Number samples/sec &lt; </a:t>
            </a:r>
            <a:r>
              <a:rPr lang="en-CA" sz="1400" dirty="0" err="1"/>
              <a:t>nyquist</a:t>
            </a:r>
            <a:r>
              <a:rPr lang="en-CA" sz="1400" dirty="0"/>
              <a:t>?</a:t>
            </a:r>
          </a:p>
          <a:p>
            <a:r>
              <a:rPr lang="en-CA" sz="1400" dirty="0"/>
              <a:t>Number FFT &lt; number samples?</a:t>
            </a:r>
          </a:p>
          <a:p>
            <a:r>
              <a:rPr lang="en-CA" sz="1400" dirty="0"/>
              <a:t>Number of </a:t>
            </a:r>
            <a:r>
              <a:rPr lang="en-CA" sz="1400" dirty="0" err="1"/>
              <a:t>iFFT</a:t>
            </a:r>
            <a:r>
              <a:rPr lang="en-CA" sz="1400" dirty="0"/>
              <a:t> &lt; number FFT?</a:t>
            </a:r>
          </a:p>
          <a:p>
            <a:pPr marL="0" indent="0">
              <a:buNone/>
            </a:pPr>
            <a:endParaRPr lang="en-CA" sz="1400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036" y="1412776"/>
            <a:ext cx="4179455" cy="5163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971600"/>
          </a:xfrm>
        </p:spPr>
        <p:txBody>
          <a:bodyPr>
            <a:normAutofit/>
          </a:bodyPr>
          <a:lstStyle/>
          <a:p>
            <a:pPr algn="ctr"/>
            <a:r>
              <a:rPr lang="en-CA" sz="3600" dirty="0"/>
              <a:t>FFT and IFFT examples</a:t>
            </a:r>
          </a:p>
        </p:txBody>
      </p:sp>
    </p:spTree>
    <p:extLst>
      <p:ext uri="{BB962C8B-B14F-4D97-AF65-F5344CB8AC3E}">
        <p14:creationId xmlns:p14="http://schemas.microsoft.com/office/powerpoint/2010/main" val="357000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3A353-39D7-4AFC-A9E6-60A26A6D8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5971"/>
            <a:ext cx="10972800" cy="1066800"/>
          </a:xfrm>
        </p:spPr>
        <p:txBody>
          <a:bodyPr/>
          <a:lstStyle/>
          <a:p>
            <a:pPr algn="ctr"/>
            <a:r>
              <a:rPr lang="en-US" dirty="0"/>
              <a:t>Problem with FFT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8F4A8-0620-4AA3-AC3A-1DAB292EA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Figure 2">
            <a:extLst>
              <a:ext uri="{FF2B5EF4-FFF2-40B4-BE49-F238E27FC236}">
                <a16:creationId xmlns:a16="http://schemas.microsoft.com/office/drawing/2014/main" id="{FD2851FB-A58B-4845-BBD2-CAFEBBD61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125" y="2611665"/>
            <a:ext cx="7487750" cy="343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09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F7F9C-D653-44F9-A3B2-0F104260B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sz="4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1F1C6-EC29-4FB2-9DB9-46524F201A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Email me if you have any questions: ssheldon@ualberta.ca</a:t>
            </a:r>
          </a:p>
        </p:txBody>
      </p:sp>
    </p:spTree>
    <p:extLst>
      <p:ext uri="{BB962C8B-B14F-4D97-AF65-F5344CB8AC3E}">
        <p14:creationId xmlns:p14="http://schemas.microsoft.com/office/powerpoint/2010/main" val="384188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4DE6E-0C3D-4E53-B142-D6B863CA1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655321"/>
            <a:ext cx="10515600" cy="2331720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en-US" sz="480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Matlab</a:t>
            </a:r>
            <a:r>
              <a:rPr lang="en-US" sz="4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Code on </a:t>
            </a:r>
            <a:r>
              <a:rPr lang="en-US" sz="480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Github</a:t>
            </a:r>
            <a:r>
              <a:rPr lang="en-US" sz="4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:</a:t>
            </a:r>
            <a:r>
              <a:rPr lang="en-US" sz="54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sz="2800" b="0" dirty="0">
                <a:ln>
                  <a:noFill/>
                </a:ln>
                <a:solidFill>
                  <a:schemeClr val="tx1"/>
                </a:solidFill>
                <a:effectLst/>
                <a:hlinkClick r:id="rId2"/>
              </a:rPr>
              <a:t>https://github.com/ssheldo/EEG_process_talk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52F3E-CE1A-49FD-B62C-E8BB7D66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185160"/>
            <a:ext cx="10515600" cy="3520440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Practice_EEG_Analysis.m</a:t>
            </a:r>
            <a:r>
              <a:rPr lang="en-US" dirty="0">
                <a:solidFill>
                  <a:schemeClr val="tx1"/>
                </a:solidFill>
              </a:rPr>
              <a:t> demonstrates principles using functions created for processing and analysis (functions found in </a:t>
            </a:r>
            <a:r>
              <a:rPr lang="en-US" dirty="0" err="1">
                <a:solidFill>
                  <a:schemeClr val="tx1"/>
                </a:solidFill>
              </a:rPr>
              <a:t>Kyle_EEG_analysis</a:t>
            </a:r>
            <a:r>
              <a:rPr lang="en-US" dirty="0">
                <a:solidFill>
                  <a:schemeClr val="tx1"/>
                </a:solidFill>
              </a:rPr>
              <a:t> folder)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outline.m</a:t>
            </a:r>
            <a:r>
              <a:rPr lang="en-US" dirty="0">
                <a:solidFill>
                  <a:schemeClr val="tx1"/>
                </a:solidFill>
              </a:rPr>
              <a:t> has signal processing examples and demonstrations of principles </a:t>
            </a:r>
          </a:p>
        </p:txBody>
      </p:sp>
    </p:spTree>
    <p:extLst>
      <p:ext uri="{BB962C8B-B14F-4D97-AF65-F5344CB8AC3E}">
        <p14:creationId xmlns:p14="http://schemas.microsoft.com/office/powerpoint/2010/main" val="210133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ars.els-cdn.com/content/image/3-s2.0-B978012804490200004X-f04-04-9780128044902.jpg">
            <a:extLst>
              <a:ext uri="{FF2B5EF4-FFF2-40B4-BE49-F238E27FC236}">
                <a16:creationId xmlns:a16="http://schemas.microsoft.com/office/drawing/2014/main" id="{A5FFE2BD-4217-430A-8B89-5D991A3A7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1457325"/>
            <a:ext cx="4619625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99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5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a typeface="+mj-ea"/>
                <a:cs typeface="+mj-cs"/>
              </a:rPr>
              <a:t>Fundamental Principle #1</a:t>
            </a:r>
          </a:p>
        </p:txBody>
      </p:sp>
      <p:sp>
        <p:nvSpPr>
          <p:cNvPr id="1131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447800"/>
            <a:ext cx="8686800" cy="51054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Power at a frequency in a Fourier transform does not mean that an oscillation was present at that frequency</a:t>
            </a:r>
          </a:p>
          <a:p>
            <a:pPr lvl="1" eaLnBrk="1" hangingPunct="1">
              <a:defRPr/>
            </a:pPr>
            <a:r>
              <a:rPr lang="en-US" dirty="0"/>
              <a:t>What the #$%$#&amp;@?!!!</a:t>
            </a:r>
          </a:p>
          <a:p>
            <a:pPr lvl="1" eaLnBrk="1" hangingPunct="1">
              <a:defRPr/>
            </a:pPr>
            <a:r>
              <a:rPr lang="en-US" dirty="0"/>
              <a:t>Then what does power at a frequency mean?</a:t>
            </a:r>
          </a:p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Power at a frequency means that a sine wave at that frequency, when added to other sine waves at other frequencies, can create an equivalent waveform</a:t>
            </a:r>
          </a:p>
          <a:p>
            <a:pPr lvl="1" eaLnBrk="1" hangingPunct="1">
              <a:defRPr/>
            </a:pPr>
            <a:r>
              <a:rPr lang="en-US" dirty="0">
                <a:ea typeface="+mn-ea"/>
                <a:cs typeface="+mn-cs"/>
              </a:rPr>
              <a:t>It does not mean that the biological signal </a:t>
            </a:r>
            <a:r>
              <a:rPr lang="en-US" u="sng" dirty="0">
                <a:ea typeface="+mn-ea"/>
                <a:cs typeface="+mn-cs"/>
              </a:rPr>
              <a:t>consists</a:t>
            </a:r>
            <a:r>
              <a:rPr lang="en-US" dirty="0">
                <a:ea typeface="+mn-ea"/>
                <a:cs typeface="+mn-cs"/>
              </a:rPr>
              <a:t> of the sum of these sine waves</a:t>
            </a:r>
          </a:p>
        </p:txBody>
      </p:sp>
      <p:sp>
        <p:nvSpPr>
          <p:cNvPr id="31748" name="Line 4"/>
          <p:cNvSpPr>
            <a:spLocks noChangeShapeType="1"/>
          </p:cNvSpPr>
          <p:nvPr/>
        </p:nvSpPr>
        <p:spPr bwMode="auto">
          <a:xfrm rot="5400000">
            <a:off x="6096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latin typeface="Geneva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01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1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1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1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1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1523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5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Analogy: Money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1748" name="Line 4"/>
          <p:cNvSpPr>
            <a:spLocks noChangeShapeType="1"/>
          </p:cNvSpPr>
          <p:nvPr/>
        </p:nvSpPr>
        <p:spPr bwMode="auto">
          <a:xfrm rot="5400000">
            <a:off x="6096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latin typeface="Geneva" pitchFamily="-112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black">
          <a:xfrm>
            <a:off x="1981200" y="1277578"/>
            <a:ext cx="86868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Font typeface="Times" pitchFamily="-112" charset="0"/>
              <a:buChar char="•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-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12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Times" pitchFamily="-112" charset="0"/>
              <a:buChar char="•"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12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-112" charset="2"/>
              <a:buChar char="n"/>
              <a:defRPr sz="14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12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-112" charset="2"/>
              <a:buChar char="n"/>
              <a:defRPr sz="12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12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-112" charset="2"/>
              <a:buChar char="n"/>
              <a:defRPr sz="12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12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-112" charset="2"/>
              <a:buChar char="n"/>
              <a:defRPr sz="12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12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-112" charset="2"/>
              <a:buChar char="n"/>
              <a:defRPr sz="12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12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-112" charset="2"/>
              <a:buChar char="n"/>
              <a:defRPr sz="12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12" charset="-128"/>
              </a:defRPr>
            </a:lvl9pPr>
          </a:lstStyle>
          <a:p>
            <a:pPr defTabSz="914400" eaLnBrk="1" hangingPunct="1">
              <a:defRPr/>
            </a:pPr>
            <a:r>
              <a:rPr lang="en-US" dirty="0">
                <a:solidFill>
                  <a:srgbClr val="000000"/>
                </a:solidFill>
                <a:latin typeface="Geneva"/>
                <a:cs typeface="+mn-cs"/>
              </a:rPr>
              <a:t>A $1 bill is equal in value to 4 quarters</a:t>
            </a:r>
          </a:p>
          <a:p>
            <a:pPr lvl="1" defTabSz="914400" eaLnBrk="1" hangingPunct="1">
              <a:buClr>
                <a:srgbClr val="000000"/>
              </a:buClr>
              <a:defRPr/>
            </a:pPr>
            <a:r>
              <a:rPr lang="en-US" dirty="0">
                <a:solidFill>
                  <a:srgbClr val="000000"/>
                </a:solidFill>
                <a:latin typeface="Geneva"/>
              </a:rPr>
              <a:t>It is not made of 4 quarters!</a:t>
            </a:r>
          </a:p>
          <a:p>
            <a:pPr lvl="1" defTabSz="914400" eaLnBrk="1" hangingPunct="1">
              <a:buClr>
                <a:srgbClr val="000000"/>
              </a:buClr>
              <a:defRPr/>
            </a:pPr>
            <a:r>
              <a:rPr lang="en-US" dirty="0">
                <a:solidFill>
                  <a:srgbClr val="000000"/>
                </a:solidFill>
                <a:latin typeface="Geneva"/>
              </a:rPr>
              <a:t>It can be exchanged for 4 quarters</a:t>
            </a:r>
          </a:p>
          <a:p>
            <a:pPr lvl="1" defTabSz="914400" eaLnBrk="1" hangingPunct="1">
              <a:buClr>
                <a:srgbClr val="000000"/>
              </a:buClr>
              <a:defRPr/>
            </a:pPr>
            <a:r>
              <a:rPr lang="en-US" dirty="0">
                <a:solidFill>
                  <a:srgbClr val="000000"/>
                </a:solidFill>
                <a:latin typeface="Geneva"/>
              </a:rPr>
              <a:t>It can also be exchanged for 9 dimes + 10 pennies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914" y="3207696"/>
            <a:ext cx="4842951" cy="19925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608" y="3932986"/>
            <a:ext cx="906487" cy="9105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9527" y="3932986"/>
            <a:ext cx="906487" cy="9105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304" y="3932986"/>
            <a:ext cx="906487" cy="9105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5262" y="3932986"/>
            <a:ext cx="906487" cy="9105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9378" y="5370291"/>
            <a:ext cx="580152" cy="5775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4378" y="5370291"/>
            <a:ext cx="580152" cy="57757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9378" y="5370291"/>
            <a:ext cx="580152" cy="57757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4378" y="5370291"/>
            <a:ext cx="580152" cy="57757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9378" y="5370291"/>
            <a:ext cx="580152" cy="57757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4378" y="5370291"/>
            <a:ext cx="580152" cy="57757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4378" y="5370291"/>
            <a:ext cx="580152" cy="57757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378" y="5370291"/>
            <a:ext cx="580152" cy="57757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378" y="5370291"/>
            <a:ext cx="580152" cy="5775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478" y="5937398"/>
            <a:ext cx="774148" cy="75038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9198" y="5937398"/>
            <a:ext cx="774148" cy="75038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2918" y="5937398"/>
            <a:ext cx="774148" cy="75038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6638" y="5937398"/>
            <a:ext cx="774148" cy="75038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0358" y="5937398"/>
            <a:ext cx="774148" cy="7503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4078" y="5937398"/>
            <a:ext cx="774148" cy="75038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7798" y="5937398"/>
            <a:ext cx="774148" cy="75038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1518" y="5937398"/>
            <a:ext cx="774148" cy="75038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5238" y="5937398"/>
            <a:ext cx="774148" cy="75038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8959" y="5937398"/>
            <a:ext cx="774148" cy="75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60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Time-Frequency Analysis</a:t>
            </a:r>
            <a:endParaRPr lang="en-US" dirty="0"/>
          </a:p>
        </p:txBody>
      </p:sp>
      <p:sp>
        <p:nvSpPr>
          <p:cNvPr id="70659" name="Line 3"/>
          <p:cNvSpPr>
            <a:spLocks noChangeShapeType="1"/>
          </p:cNvSpPr>
          <p:nvPr/>
        </p:nvSpPr>
        <p:spPr bwMode="auto">
          <a:xfrm rot="5400000">
            <a:off x="6096000" y="-2667000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latin typeface="Geneva" pitchFamily="-112" charset="0"/>
            </a:endParaRP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96411" y="2600885"/>
            <a:ext cx="3866819" cy="270677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6" name="Rectangle 5"/>
          <p:cNvSpPr/>
          <p:nvPr/>
        </p:nvSpPr>
        <p:spPr bwMode="auto">
          <a:xfrm>
            <a:off x="2943511" y="4086828"/>
            <a:ext cx="3082038" cy="45719"/>
          </a:xfrm>
          <a:prstGeom prst="rect">
            <a:avLst/>
          </a:prstGeom>
          <a:noFill/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latin typeface="Geneva" pitchFamily="-11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19679" y="3403543"/>
            <a:ext cx="3542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Geneva" pitchFamily="-112" charset="0"/>
              </a:rPr>
              <a:t>Each slice is the application of one Gabor function at the specified frequency, with amplitude coded by color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19678" y="4731214"/>
            <a:ext cx="3527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Geneva" pitchFamily="-112" charset="0"/>
              </a:rPr>
              <a:t>The family of Gabor functions is a </a:t>
            </a:r>
            <a:r>
              <a:rPr lang="en-US" dirty="0" err="1">
                <a:solidFill>
                  <a:srgbClr val="000000"/>
                </a:solidFill>
                <a:latin typeface="Geneva" pitchFamily="-112" charset="0"/>
              </a:rPr>
              <a:t>Morlet</a:t>
            </a:r>
            <a:r>
              <a:rPr lang="en-US" dirty="0">
                <a:solidFill>
                  <a:srgbClr val="000000"/>
                </a:solidFill>
                <a:latin typeface="Geneva" pitchFamily="-112" charset="0"/>
              </a:rPr>
              <a:t> wavelet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 rot="10800000" flipV="1">
            <a:off x="6046319" y="3980823"/>
            <a:ext cx="573361" cy="132584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pic>
        <p:nvPicPr>
          <p:cNvPr id="17" name="Picture 16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418734" y="2268965"/>
            <a:ext cx="1663700" cy="1078230"/>
          </a:xfrm>
          <a:prstGeom prst="rect">
            <a:avLst/>
          </a:prstGeom>
        </p:spPr>
      </p:pic>
      <p:pic>
        <p:nvPicPr>
          <p:cNvPr id="18" name="Picture 17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180426" y="2268965"/>
            <a:ext cx="838200" cy="1078230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134082" y="2268965"/>
            <a:ext cx="425450" cy="1078230"/>
          </a:xfrm>
          <a:prstGeom prst="rect">
            <a:avLst/>
          </a:prstGeom>
        </p:spPr>
      </p:pic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1524000" y="6553200"/>
            <a:ext cx="3257550" cy="30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400" dirty="0" err="1">
                <a:solidFill>
                  <a:srgbClr val="000000"/>
                </a:solidFill>
                <a:latin typeface="Geneva" pitchFamily="-112" charset="0"/>
              </a:rPr>
              <a:t>Csibra</a:t>
            </a:r>
            <a:r>
              <a:rPr lang="en-US" sz="1400" dirty="0">
                <a:solidFill>
                  <a:srgbClr val="000000"/>
                </a:solidFill>
                <a:latin typeface="Geneva" pitchFamily="-112" charset="0"/>
              </a:rPr>
              <a:t> et al. (2000, Science)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81997" y="621408"/>
            <a:ext cx="5628005" cy="51308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55" dirty="0"/>
              <a:t>What’s</a:t>
            </a:r>
            <a:r>
              <a:rPr sz="3200" spc="-80" dirty="0"/>
              <a:t> </a:t>
            </a:r>
            <a:r>
              <a:rPr sz="3200" spc="114" dirty="0"/>
              <a:t>the</a:t>
            </a:r>
            <a:r>
              <a:rPr sz="3200" spc="-80" dirty="0"/>
              <a:t> </a:t>
            </a:r>
            <a:r>
              <a:rPr sz="3200" spc="140" dirty="0"/>
              <a:t>problem</a:t>
            </a:r>
            <a:r>
              <a:rPr sz="3200" spc="-170" dirty="0"/>
              <a:t> </a:t>
            </a:r>
            <a:r>
              <a:rPr sz="3200" spc="125" dirty="0"/>
              <a:t>with</a:t>
            </a:r>
            <a:r>
              <a:rPr sz="3200" spc="-80" dirty="0"/>
              <a:t> </a:t>
            </a:r>
            <a:r>
              <a:rPr sz="3200" spc="20" dirty="0"/>
              <a:t>that?</a:t>
            </a:r>
            <a:endParaRPr sz="3200" dirty="0"/>
          </a:p>
        </p:txBody>
      </p:sp>
      <p:sp>
        <p:nvSpPr>
          <p:cNvPr id="3" name="object 3"/>
          <p:cNvSpPr/>
          <p:nvPr/>
        </p:nvSpPr>
        <p:spPr>
          <a:xfrm>
            <a:off x="3000347" y="1581898"/>
            <a:ext cx="5655824" cy="2068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36996" y="3926088"/>
            <a:ext cx="1600360" cy="26118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92232" y="4679280"/>
            <a:ext cx="2523530" cy="14844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61934" y="4919134"/>
            <a:ext cx="3243596" cy="1017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95506" y="5199611"/>
            <a:ext cx="752301" cy="61098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45733" y="5234483"/>
            <a:ext cx="650875" cy="495934"/>
          </a:xfrm>
          <a:custGeom>
            <a:avLst/>
            <a:gdLst/>
            <a:ahLst/>
            <a:cxnLst/>
            <a:rect l="l" t="t" r="r" b="b"/>
            <a:pathLst>
              <a:path w="650875" h="495935">
                <a:moveTo>
                  <a:pt x="0" y="123892"/>
                </a:moveTo>
                <a:lnTo>
                  <a:pt x="402682" y="123892"/>
                </a:lnTo>
                <a:lnTo>
                  <a:pt x="402682" y="0"/>
                </a:lnTo>
                <a:lnTo>
                  <a:pt x="650468" y="247785"/>
                </a:lnTo>
                <a:lnTo>
                  <a:pt x="402682" y="495571"/>
                </a:lnTo>
                <a:lnTo>
                  <a:pt x="402682" y="371678"/>
                </a:lnTo>
                <a:lnTo>
                  <a:pt x="0" y="371678"/>
                </a:lnTo>
                <a:lnTo>
                  <a:pt x="0" y="123892"/>
                </a:lnTo>
                <a:close/>
              </a:path>
            </a:pathLst>
          </a:custGeom>
          <a:ln w="9524">
            <a:solidFill>
              <a:srgbClr val="FAA7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240677" y="4577354"/>
            <a:ext cx="324359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/>
              <a:t>Frequency changes over time</a:t>
            </a:r>
          </a:p>
        </p:txBody>
      </p:sp>
      <p:sp>
        <p:nvSpPr>
          <p:cNvPr id="10" name="object 10"/>
          <p:cNvSpPr/>
          <p:nvPr/>
        </p:nvSpPr>
        <p:spPr>
          <a:xfrm>
            <a:off x="6679576" y="790645"/>
            <a:ext cx="1690712" cy="18951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4839107" y="167241"/>
            <a:ext cx="5561784" cy="505267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7780">
              <a:spcBef>
                <a:spcPts val="100"/>
              </a:spcBef>
            </a:pPr>
            <a:r>
              <a:rPr spc="130" dirty="0"/>
              <a:t>What</a:t>
            </a:r>
            <a:r>
              <a:rPr spc="-180" dirty="0"/>
              <a:t> </a:t>
            </a:r>
            <a:r>
              <a:rPr spc="160" dirty="0"/>
              <a:t>would</a:t>
            </a:r>
            <a:r>
              <a:rPr spc="-180" dirty="0"/>
              <a:t> </a:t>
            </a:r>
            <a:r>
              <a:rPr spc="195" dirty="0"/>
              <a:t>we</a:t>
            </a:r>
            <a:r>
              <a:rPr spc="-180" dirty="0"/>
              <a:t> </a:t>
            </a:r>
            <a:r>
              <a:rPr spc="40" dirty="0"/>
              <a:t>want?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06410" y="967513"/>
            <a:ext cx="56876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145" dirty="0">
                <a:latin typeface="Wingdings"/>
                <a:cs typeface="Wingdings"/>
              </a:rPr>
              <a:t></a:t>
            </a:r>
            <a:r>
              <a:rPr sz="2800" spc="-145" dirty="0">
                <a:latin typeface="Times New Roman"/>
                <a:cs typeface="Times New Roman"/>
              </a:rPr>
              <a:t> </a:t>
            </a:r>
            <a:r>
              <a:rPr sz="2800" spc="-415" dirty="0">
                <a:latin typeface="Arial"/>
                <a:cs typeface="Arial"/>
              </a:rPr>
              <a:t>Something </a:t>
            </a:r>
            <a:r>
              <a:rPr sz="2800" spc="-300" dirty="0">
                <a:latin typeface="Arial"/>
                <a:cs typeface="Arial"/>
              </a:rPr>
              <a:t>that </a:t>
            </a:r>
            <a:r>
              <a:rPr sz="2800" spc="-350" dirty="0">
                <a:latin typeface="Arial"/>
                <a:cs typeface="Arial"/>
              </a:rPr>
              <a:t>includes </a:t>
            </a:r>
            <a:r>
              <a:rPr sz="2800" spc="-490" dirty="0">
                <a:latin typeface="Arial"/>
                <a:cs typeface="Arial"/>
              </a:rPr>
              <a:t>a </a:t>
            </a:r>
            <a:r>
              <a:rPr sz="2800" spc="-335" dirty="0">
                <a:latin typeface="Arial"/>
                <a:cs typeface="Arial"/>
              </a:rPr>
              <a:t>temporal</a:t>
            </a:r>
            <a:r>
              <a:rPr sz="2800" spc="-450" dirty="0">
                <a:latin typeface="Arial"/>
                <a:cs typeface="Arial"/>
              </a:rPr>
              <a:t> </a:t>
            </a:r>
            <a:r>
              <a:rPr sz="2800" spc="-350" dirty="0">
                <a:latin typeface="Arial"/>
                <a:cs typeface="Arial"/>
              </a:rPr>
              <a:t>weighting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27900" y="1783602"/>
            <a:ext cx="5579406" cy="29263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86911" y="1211564"/>
            <a:ext cx="1690712" cy="1895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4839107" y="167241"/>
            <a:ext cx="5561784" cy="505267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7780">
              <a:spcBef>
                <a:spcPts val="100"/>
              </a:spcBef>
            </a:pPr>
            <a:r>
              <a:rPr spc="130" dirty="0"/>
              <a:t>What</a:t>
            </a:r>
            <a:r>
              <a:rPr spc="-180" dirty="0"/>
              <a:t> </a:t>
            </a:r>
            <a:r>
              <a:rPr spc="160" dirty="0"/>
              <a:t>would</a:t>
            </a:r>
            <a:r>
              <a:rPr spc="-180" dirty="0"/>
              <a:t> </a:t>
            </a:r>
            <a:r>
              <a:rPr spc="195" dirty="0"/>
              <a:t>we</a:t>
            </a:r>
            <a:r>
              <a:rPr spc="-180" dirty="0"/>
              <a:t> </a:t>
            </a:r>
            <a:r>
              <a:rPr spc="40" dirty="0"/>
              <a:t>want?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06410" y="967513"/>
            <a:ext cx="56876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145" dirty="0">
                <a:latin typeface="Wingdings"/>
                <a:cs typeface="Wingdings"/>
              </a:rPr>
              <a:t></a:t>
            </a:r>
            <a:r>
              <a:rPr sz="2800" spc="-145" dirty="0">
                <a:latin typeface="Times New Roman"/>
                <a:cs typeface="Times New Roman"/>
              </a:rPr>
              <a:t> </a:t>
            </a:r>
            <a:r>
              <a:rPr sz="2800" spc="-415" dirty="0">
                <a:latin typeface="Arial"/>
                <a:cs typeface="Arial"/>
              </a:rPr>
              <a:t>Something </a:t>
            </a:r>
            <a:r>
              <a:rPr sz="2800" spc="-300" dirty="0">
                <a:latin typeface="Arial"/>
                <a:cs typeface="Arial"/>
              </a:rPr>
              <a:t>that </a:t>
            </a:r>
            <a:r>
              <a:rPr sz="2800" spc="-350" dirty="0">
                <a:latin typeface="Arial"/>
                <a:cs typeface="Arial"/>
              </a:rPr>
              <a:t>includes </a:t>
            </a:r>
            <a:r>
              <a:rPr sz="2800" spc="-490" dirty="0">
                <a:latin typeface="Arial"/>
                <a:cs typeface="Arial"/>
              </a:rPr>
              <a:t>a </a:t>
            </a:r>
            <a:r>
              <a:rPr sz="2800" spc="-335" dirty="0">
                <a:latin typeface="Arial"/>
                <a:cs typeface="Arial"/>
              </a:rPr>
              <a:t>temporal</a:t>
            </a:r>
            <a:r>
              <a:rPr sz="2800" spc="-450" dirty="0">
                <a:latin typeface="Arial"/>
                <a:cs typeface="Arial"/>
              </a:rPr>
              <a:t> </a:t>
            </a:r>
            <a:r>
              <a:rPr sz="2800" spc="-350" dirty="0">
                <a:latin typeface="Arial"/>
                <a:cs typeface="Arial"/>
              </a:rPr>
              <a:t>weighting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27900" y="1783514"/>
            <a:ext cx="5579406" cy="3732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47372" y="360213"/>
            <a:ext cx="2721871" cy="3051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15435" y="163333"/>
            <a:ext cx="4166235" cy="513080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130" dirty="0"/>
              <a:t>What</a:t>
            </a:r>
            <a:r>
              <a:rPr sz="3200" spc="-180" dirty="0"/>
              <a:t> </a:t>
            </a:r>
            <a:r>
              <a:rPr sz="3200" spc="160" dirty="0"/>
              <a:t>would</a:t>
            </a:r>
            <a:r>
              <a:rPr sz="3200" spc="-180" dirty="0"/>
              <a:t> </a:t>
            </a:r>
            <a:r>
              <a:rPr sz="3200" spc="195" dirty="0"/>
              <a:t>we</a:t>
            </a:r>
            <a:r>
              <a:rPr sz="3200" spc="-180" dirty="0"/>
              <a:t> </a:t>
            </a:r>
            <a:r>
              <a:rPr sz="3200" spc="40" dirty="0"/>
              <a:t>want?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706410" y="967513"/>
            <a:ext cx="56876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145" dirty="0">
                <a:latin typeface="Wingdings"/>
                <a:cs typeface="Wingdings"/>
              </a:rPr>
              <a:t></a:t>
            </a:r>
            <a:r>
              <a:rPr sz="2800" spc="-145" dirty="0">
                <a:latin typeface="Times New Roman"/>
                <a:cs typeface="Times New Roman"/>
              </a:rPr>
              <a:t> </a:t>
            </a:r>
            <a:r>
              <a:rPr sz="2800" spc="-415" dirty="0">
                <a:latin typeface="Arial"/>
                <a:cs typeface="Arial"/>
              </a:rPr>
              <a:t>Something </a:t>
            </a:r>
            <a:r>
              <a:rPr sz="2800" spc="-300" dirty="0">
                <a:latin typeface="Arial"/>
                <a:cs typeface="Arial"/>
              </a:rPr>
              <a:t>that </a:t>
            </a:r>
            <a:r>
              <a:rPr sz="2800" spc="-350" dirty="0">
                <a:latin typeface="Arial"/>
                <a:cs typeface="Arial"/>
              </a:rPr>
              <a:t>includes </a:t>
            </a:r>
            <a:r>
              <a:rPr sz="2800" spc="-490" dirty="0">
                <a:latin typeface="Arial"/>
                <a:cs typeface="Arial"/>
              </a:rPr>
              <a:t>a </a:t>
            </a:r>
            <a:r>
              <a:rPr sz="2800" spc="-335" dirty="0">
                <a:latin typeface="Arial"/>
                <a:cs typeface="Arial"/>
              </a:rPr>
              <a:t>temporal</a:t>
            </a:r>
            <a:r>
              <a:rPr sz="2800" spc="-450" dirty="0">
                <a:latin typeface="Arial"/>
                <a:cs typeface="Arial"/>
              </a:rPr>
              <a:t> </a:t>
            </a:r>
            <a:r>
              <a:rPr sz="2800" spc="-350" dirty="0">
                <a:latin typeface="Arial"/>
                <a:cs typeface="Arial"/>
              </a:rPr>
              <a:t>weighting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27900" y="1783843"/>
            <a:ext cx="5579406" cy="4721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364041" y="5680481"/>
            <a:ext cx="144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FF0000"/>
                </a:solidFill>
                <a:latin typeface="Calibri"/>
                <a:cs typeface="Calibri"/>
              </a:rPr>
              <a:t>Morlet</a:t>
            </a:r>
            <a:r>
              <a:rPr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FF0000"/>
                </a:solidFill>
                <a:latin typeface="Calibri"/>
                <a:cs typeface="Calibri"/>
              </a:rPr>
              <a:t>wavelet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86911" y="1211564"/>
            <a:ext cx="1690712" cy="1895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17900" y="163333"/>
            <a:ext cx="4361815" cy="513080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130" dirty="0"/>
              <a:t>What </a:t>
            </a:r>
            <a:r>
              <a:rPr sz="3200" spc="-35" dirty="0"/>
              <a:t>is </a:t>
            </a:r>
            <a:r>
              <a:rPr sz="3200" spc="40" dirty="0"/>
              <a:t>this </a:t>
            </a:r>
            <a:r>
              <a:rPr sz="3200" spc="90" dirty="0"/>
              <a:t>talk</a:t>
            </a:r>
            <a:r>
              <a:rPr sz="3200" spc="-480" dirty="0"/>
              <a:t> </a:t>
            </a:r>
            <a:r>
              <a:rPr sz="3200" spc="55" dirty="0"/>
              <a:t>about?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3166880" y="2031423"/>
            <a:ext cx="5279580" cy="31468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30657" y="5487744"/>
            <a:ext cx="65004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4360" marR="5080" indent="-582295">
              <a:spcBef>
                <a:spcPts val="100"/>
              </a:spcBef>
            </a:pPr>
            <a:r>
              <a:rPr sz="2000" spc="-315" dirty="0">
                <a:latin typeface="Arial"/>
                <a:cs typeface="Arial"/>
              </a:rPr>
              <a:t>Frequency </a:t>
            </a:r>
            <a:r>
              <a:rPr sz="2000" spc="-215" dirty="0">
                <a:latin typeface="Arial"/>
                <a:cs typeface="Arial"/>
              </a:rPr>
              <a:t>information </a:t>
            </a:r>
            <a:r>
              <a:rPr sz="2000" spc="-235" dirty="0">
                <a:latin typeface="Arial"/>
                <a:cs typeface="Arial"/>
              </a:rPr>
              <a:t>at </a:t>
            </a:r>
            <a:r>
              <a:rPr sz="2000" spc="-330" dirty="0">
                <a:latin typeface="Arial"/>
                <a:cs typeface="Arial"/>
              </a:rPr>
              <a:t>each </a:t>
            </a:r>
            <a:r>
              <a:rPr sz="2000" spc="-200" dirty="0">
                <a:latin typeface="Arial"/>
                <a:cs typeface="Arial"/>
              </a:rPr>
              <a:t>point </a:t>
            </a:r>
            <a:r>
              <a:rPr sz="2000" spc="-170" dirty="0">
                <a:latin typeface="Arial"/>
                <a:cs typeface="Arial"/>
              </a:rPr>
              <a:t>in </a:t>
            </a:r>
            <a:r>
              <a:rPr sz="2000" spc="-229" dirty="0">
                <a:latin typeface="Arial"/>
                <a:cs typeface="Arial"/>
              </a:rPr>
              <a:t>time </a:t>
            </a:r>
            <a:r>
              <a:rPr sz="2000" spc="-220" dirty="0">
                <a:latin typeface="Arial"/>
                <a:cs typeface="Arial"/>
              </a:rPr>
              <a:t>is </a:t>
            </a:r>
            <a:r>
              <a:rPr sz="2000" spc="-350" dirty="0">
                <a:latin typeface="Arial"/>
                <a:cs typeface="Arial"/>
              </a:rPr>
              <a:t>a </a:t>
            </a:r>
            <a:r>
              <a:rPr sz="2000" spc="-265" dirty="0">
                <a:latin typeface="Arial"/>
                <a:cs typeface="Arial"/>
              </a:rPr>
              <a:t>weighted </a:t>
            </a:r>
            <a:r>
              <a:rPr sz="2000" spc="-345" dirty="0">
                <a:latin typeface="Arial"/>
                <a:cs typeface="Arial"/>
              </a:rPr>
              <a:t>sum </a:t>
            </a:r>
            <a:r>
              <a:rPr sz="2000" spc="-204" dirty="0">
                <a:latin typeface="Arial"/>
                <a:cs typeface="Arial"/>
              </a:rPr>
              <a:t>of </a:t>
            </a:r>
            <a:r>
              <a:rPr sz="2000" spc="-240" dirty="0">
                <a:latin typeface="Arial"/>
                <a:cs typeface="Arial"/>
              </a:rPr>
              <a:t>the </a:t>
            </a:r>
            <a:r>
              <a:rPr sz="2000" spc="-270" dirty="0">
                <a:latin typeface="Arial"/>
                <a:cs typeface="Arial"/>
              </a:rPr>
              <a:t>frequency  </a:t>
            </a:r>
            <a:r>
              <a:rPr sz="2000" spc="-215" dirty="0">
                <a:latin typeface="Arial"/>
                <a:cs typeface="Arial"/>
              </a:rPr>
              <a:t>information </a:t>
            </a:r>
            <a:r>
              <a:rPr sz="2000" spc="-204" dirty="0">
                <a:latin typeface="Arial"/>
                <a:cs typeface="Arial"/>
              </a:rPr>
              <a:t>of </a:t>
            </a:r>
            <a:r>
              <a:rPr sz="2000" spc="-240" dirty="0">
                <a:latin typeface="Arial"/>
                <a:cs typeface="Arial"/>
              </a:rPr>
              <a:t>the </a:t>
            </a:r>
            <a:r>
              <a:rPr sz="2000" spc="-265" dirty="0">
                <a:latin typeface="Arial"/>
                <a:cs typeface="Arial"/>
              </a:rPr>
              <a:t>instantaneous </a:t>
            </a:r>
            <a:r>
              <a:rPr sz="2000" spc="-229" dirty="0">
                <a:latin typeface="Arial"/>
                <a:cs typeface="Arial"/>
              </a:rPr>
              <a:t>time </a:t>
            </a:r>
            <a:r>
              <a:rPr sz="2000" spc="-465" dirty="0">
                <a:latin typeface="Arial"/>
                <a:cs typeface="Arial"/>
              </a:rPr>
              <a:t>AND </a:t>
            </a:r>
            <a:r>
              <a:rPr sz="2000" spc="-240" dirty="0">
                <a:latin typeface="Arial"/>
                <a:cs typeface="Arial"/>
              </a:rPr>
              <a:t>the </a:t>
            </a:r>
            <a:r>
              <a:rPr sz="2000" spc="-250" dirty="0">
                <a:latin typeface="Arial"/>
                <a:cs typeface="Arial"/>
              </a:rPr>
              <a:t>neighboring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spc="-215" dirty="0">
                <a:latin typeface="Arial"/>
                <a:cs typeface="Arial"/>
              </a:rPr>
              <a:t>time.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51642" y="1064840"/>
            <a:ext cx="70726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21155" marR="5080" indent="-1609090">
              <a:spcBef>
                <a:spcPts val="100"/>
              </a:spcBef>
            </a:pPr>
            <a:r>
              <a:rPr sz="2000" spc="-280" dirty="0">
                <a:latin typeface="Arial"/>
                <a:cs typeface="Arial"/>
              </a:rPr>
              <a:t>Time-frequency </a:t>
            </a:r>
            <a:r>
              <a:rPr sz="2000" spc="-250" dirty="0">
                <a:latin typeface="Arial"/>
                <a:cs typeface="Arial"/>
              </a:rPr>
              <a:t>representations </a:t>
            </a:r>
            <a:r>
              <a:rPr sz="2000" spc="-210" dirty="0">
                <a:latin typeface="Arial"/>
                <a:cs typeface="Arial"/>
              </a:rPr>
              <a:t>retain </a:t>
            </a:r>
            <a:r>
              <a:rPr sz="2000" spc="-315" dirty="0">
                <a:latin typeface="Arial"/>
                <a:cs typeface="Arial"/>
              </a:rPr>
              <a:t>advantages </a:t>
            </a:r>
            <a:r>
              <a:rPr sz="2000" spc="-204" dirty="0">
                <a:latin typeface="Arial"/>
                <a:cs typeface="Arial"/>
              </a:rPr>
              <a:t>of </a:t>
            </a:r>
            <a:r>
              <a:rPr sz="2000" spc="-229" dirty="0">
                <a:latin typeface="Arial"/>
                <a:cs typeface="Arial"/>
              </a:rPr>
              <a:t>both time </a:t>
            </a:r>
            <a:r>
              <a:rPr sz="2000" spc="-285" dirty="0">
                <a:latin typeface="Arial"/>
                <a:cs typeface="Arial"/>
              </a:rPr>
              <a:t>and </a:t>
            </a:r>
            <a:r>
              <a:rPr sz="2000" spc="-270" dirty="0">
                <a:latin typeface="Arial"/>
                <a:cs typeface="Arial"/>
              </a:rPr>
              <a:t>frequency domain  </a:t>
            </a:r>
            <a:r>
              <a:rPr sz="2000" spc="-254" dirty="0">
                <a:latin typeface="Arial"/>
                <a:cs typeface="Arial"/>
              </a:rPr>
              <a:t>While </a:t>
            </a:r>
            <a:r>
              <a:rPr sz="2000" spc="-300" dirty="0">
                <a:latin typeface="Arial"/>
                <a:cs typeface="Arial"/>
              </a:rPr>
              <a:t>making </a:t>
            </a:r>
            <a:r>
              <a:rPr sz="2000" spc="-250" dirty="0">
                <a:latin typeface="Arial"/>
                <a:cs typeface="Arial"/>
              </a:rPr>
              <a:t>only </a:t>
            </a:r>
            <a:r>
              <a:rPr sz="2000" spc="-254" dirty="0">
                <a:latin typeface="Arial"/>
                <a:cs typeface="Arial"/>
              </a:rPr>
              <a:t>small </a:t>
            </a:r>
            <a:r>
              <a:rPr sz="2000" spc="-285" dirty="0">
                <a:latin typeface="Arial"/>
                <a:cs typeface="Arial"/>
              </a:rPr>
              <a:t>sacriﬁces </a:t>
            </a:r>
            <a:r>
              <a:rPr sz="2000" spc="-204" dirty="0">
                <a:latin typeface="Arial"/>
                <a:cs typeface="Arial"/>
              </a:rPr>
              <a:t>to</a:t>
            </a:r>
            <a:r>
              <a:rPr sz="2000" spc="-260" dirty="0">
                <a:latin typeface="Arial"/>
                <a:cs typeface="Arial"/>
              </a:rPr>
              <a:t> </a:t>
            </a:r>
            <a:r>
              <a:rPr sz="2000" spc="-229" dirty="0">
                <a:latin typeface="Arial"/>
                <a:cs typeface="Arial"/>
              </a:rPr>
              <a:t>precision: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2"/>
            <a:ext cx="9131300" cy="840105"/>
          </a:xfrm>
          <a:custGeom>
            <a:avLst/>
            <a:gdLst/>
            <a:ahLst/>
            <a:cxnLst/>
            <a:rect l="l" t="t" r="r" b="b"/>
            <a:pathLst>
              <a:path w="9131300" h="840105">
                <a:moveTo>
                  <a:pt x="0" y="839745"/>
                </a:moveTo>
                <a:lnTo>
                  <a:pt x="0" y="0"/>
                </a:lnTo>
                <a:lnTo>
                  <a:pt x="9131298" y="0"/>
                </a:lnTo>
                <a:lnTo>
                  <a:pt x="9131298" y="839745"/>
                </a:lnTo>
                <a:lnTo>
                  <a:pt x="0" y="839745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0" y="2"/>
            <a:ext cx="9131300" cy="840105"/>
          </a:xfrm>
          <a:custGeom>
            <a:avLst/>
            <a:gdLst/>
            <a:ahLst/>
            <a:cxnLst/>
            <a:rect l="l" t="t" r="r" b="b"/>
            <a:pathLst>
              <a:path w="9131300" h="840105">
                <a:moveTo>
                  <a:pt x="0" y="0"/>
                </a:moveTo>
                <a:lnTo>
                  <a:pt x="9131297" y="0"/>
                </a:lnTo>
                <a:lnTo>
                  <a:pt x="9131297" y="839745"/>
                </a:lnTo>
                <a:lnTo>
                  <a:pt x="0" y="839745"/>
                </a:lnTo>
              </a:path>
            </a:pathLst>
          </a:custGeom>
          <a:ln w="25399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23667" y="163333"/>
            <a:ext cx="5724525" cy="513080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135" dirty="0"/>
              <a:t>How</a:t>
            </a:r>
            <a:r>
              <a:rPr sz="3200" spc="-170" dirty="0"/>
              <a:t> </a:t>
            </a:r>
            <a:r>
              <a:rPr sz="3200" spc="125" dirty="0"/>
              <a:t>to</a:t>
            </a:r>
            <a:r>
              <a:rPr sz="3200" spc="-80" dirty="0"/>
              <a:t> </a:t>
            </a:r>
            <a:r>
              <a:rPr sz="3200" spc="105" dirty="0"/>
              <a:t>make</a:t>
            </a:r>
            <a:r>
              <a:rPr sz="3200" spc="-80" dirty="0"/>
              <a:t> </a:t>
            </a:r>
            <a:r>
              <a:rPr sz="3200" spc="-30" dirty="0"/>
              <a:t>a</a:t>
            </a:r>
            <a:r>
              <a:rPr sz="3200" spc="-80" dirty="0"/>
              <a:t> </a:t>
            </a:r>
            <a:r>
              <a:rPr sz="3200" spc="114" dirty="0"/>
              <a:t>Morlet</a:t>
            </a:r>
            <a:r>
              <a:rPr sz="3200" spc="-165" dirty="0"/>
              <a:t> </a:t>
            </a:r>
            <a:r>
              <a:rPr sz="3200" spc="105" dirty="0"/>
              <a:t>wavelet</a:t>
            </a:r>
            <a:endParaRPr sz="3200"/>
          </a:p>
        </p:txBody>
      </p:sp>
      <p:sp>
        <p:nvSpPr>
          <p:cNvPr id="5" name="object 5"/>
          <p:cNvSpPr/>
          <p:nvPr/>
        </p:nvSpPr>
        <p:spPr>
          <a:xfrm>
            <a:off x="3270102" y="1346721"/>
            <a:ext cx="5730137" cy="36725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34762" y="5312285"/>
            <a:ext cx="6756400" cy="56642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659255" marR="5080" indent="-1647189">
              <a:lnSpc>
                <a:spcPts val="2100"/>
              </a:lnSpc>
              <a:spcBef>
                <a:spcPts val="220"/>
              </a:spcBef>
            </a:pPr>
            <a:r>
              <a:rPr spc="-235" dirty="0">
                <a:latin typeface="Arial"/>
                <a:cs typeface="Arial"/>
              </a:rPr>
              <a:t>Instead </a:t>
            </a:r>
            <a:r>
              <a:rPr spc="-185" dirty="0">
                <a:latin typeface="Arial"/>
                <a:cs typeface="Arial"/>
              </a:rPr>
              <a:t>of </a:t>
            </a:r>
            <a:r>
              <a:rPr spc="-250" dirty="0">
                <a:latin typeface="Arial"/>
                <a:cs typeface="Arial"/>
              </a:rPr>
              <a:t>using </a:t>
            </a:r>
            <a:r>
              <a:rPr spc="-310" dirty="0">
                <a:latin typeface="Arial"/>
                <a:cs typeface="Arial"/>
              </a:rPr>
              <a:t>many </a:t>
            </a:r>
            <a:r>
              <a:rPr spc="-235" dirty="0">
                <a:latin typeface="Arial"/>
                <a:cs typeface="Arial"/>
              </a:rPr>
              <a:t>sine </a:t>
            </a:r>
            <a:r>
              <a:rPr spc="-320" dirty="0">
                <a:latin typeface="Arial"/>
                <a:cs typeface="Arial"/>
              </a:rPr>
              <a:t>waves </a:t>
            </a:r>
            <a:r>
              <a:rPr spc="-185" dirty="0">
                <a:latin typeface="Arial"/>
                <a:cs typeface="Arial"/>
              </a:rPr>
              <a:t>with </a:t>
            </a:r>
            <a:r>
              <a:rPr spc="-190" dirty="0">
                <a:latin typeface="Arial"/>
                <a:cs typeface="Arial"/>
              </a:rPr>
              <a:t>diﬀerent </a:t>
            </a:r>
            <a:r>
              <a:rPr spc="-225" dirty="0">
                <a:latin typeface="Arial"/>
                <a:cs typeface="Arial"/>
              </a:rPr>
              <a:t>frequencies, time-frequency </a:t>
            </a:r>
            <a:r>
              <a:rPr spc="-235" dirty="0">
                <a:latin typeface="Arial"/>
                <a:cs typeface="Arial"/>
              </a:rPr>
              <a:t>decomposition  </a:t>
            </a:r>
            <a:r>
              <a:rPr spc="-305" dirty="0">
                <a:latin typeface="Arial"/>
                <a:cs typeface="Arial"/>
              </a:rPr>
              <a:t>uses </a:t>
            </a:r>
            <a:r>
              <a:rPr spc="-310" dirty="0">
                <a:latin typeface="Arial"/>
                <a:cs typeface="Arial"/>
              </a:rPr>
              <a:t>many </a:t>
            </a:r>
            <a:r>
              <a:rPr spc="-260" dirty="0">
                <a:latin typeface="Arial"/>
                <a:cs typeface="Arial"/>
              </a:rPr>
              <a:t>wavelets </a:t>
            </a:r>
            <a:r>
              <a:rPr spc="-185" dirty="0">
                <a:latin typeface="Arial"/>
                <a:cs typeface="Arial"/>
              </a:rPr>
              <a:t>with </a:t>
            </a:r>
            <a:r>
              <a:rPr spc="-190" dirty="0">
                <a:latin typeface="Arial"/>
                <a:cs typeface="Arial"/>
              </a:rPr>
              <a:t>diﬀerent</a:t>
            </a:r>
            <a:r>
              <a:rPr spc="-390" dirty="0">
                <a:latin typeface="Arial"/>
                <a:cs typeface="Arial"/>
              </a:rPr>
              <a:t> </a:t>
            </a:r>
            <a:r>
              <a:rPr spc="-225" dirty="0">
                <a:latin typeface="Arial"/>
                <a:cs typeface="Arial"/>
              </a:rPr>
              <a:t>frequencies.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075085" y="2798230"/>
            <a:ext cx="2438520" cy="5749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715501" y="3168747"/>
            <a:ext cx="694265" cy="5483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73287" y="3399904"/>
            <a:ext cx="207818" cy="1870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19700" y="3421064"/>
            <a:ext cx="114300" cy="968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85756" y="1529541"/>
            <a:ext cx="207818" cy="1911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32400" y="1554164"/>
            <a:ext cx="114300" cy="968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85756" y="4135581"/>
            <a:ext cx="207818" cy="1870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32400" y="4157664"/>
            <a:ext cx="114300" cy="968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21927" y="4098174"/>
            <a:ext cx="203661" cy="1870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65798" y="4119562"/>
            <a:ext cx="114300" cy="9683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34397" y="3295995"/>
            <a:ext cx="203661" cy="1870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78498" y="3319464"/>
            <a:ext cx="114300" cy="968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34397" y="1529541"/>
            <a:ext cx="203661" cy="19119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78498" y="1554164"/>
            <a:ext cx="114300" cy="968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41473" y="1546166"/>
            <a:ext cx="203661" cy="18703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86500" y="1566864"/>
            <a:ext cx="114300" cy="968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29004" y="2635133"/>
            <a:ext cx="203661" cy="19119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73800" y="2659064"/>
            <a:ext cx="114300" cy="968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41473" y="3765665"/>
            <a:ext cx="203661" cy="19119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286500" y="3789364"/>
            <a:ext cx="114300" cy="968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37812" y="2851265"/>
            <a:ext cx="203661" cy="19119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83300" y="2874964"/>
            <a:ext cx="114300" cy="968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50280" y="4148050"/>
            <a:ext cx="203661" cy="18703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095998" y="4170362"/>
            <a:ext cx="114300" cy="9683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50280" y="1824643"/>
            <a:ext cx="203661" cy="1870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095998" y="1846264"/>
            <a:ext cx="114300" cy="968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7528" y="4850780"/>
            <a:ext cx="8229600" cy="1851448"/>
          </a:xfrm>
        </p:spPr>
        <p:txBody>
          <a:bodyPr/>
          <a:lstStyle/>
          <a:p>
            <a:r>
              <a:rPr lang="en-US" dirty="0"/>
              <a:t>Convert to frequency domain</a:t>
            </a:r>
          </a:p>
          <a:p>
            <a:pPr lvl="1"/>
            <a:r>
              <a:rPr lang="en-US" dirty="0"/>
              <a:t>Wavelet decomposition</a:t>
            </a:r>
          </a:p>
          <a:p>
            <a:pPr lvl="1"/>
            <a:r>
              <a:rPr lang="en-CA" dirty="0"/>
              <a:t>Wigner distribution</a:t>
            </a:r>
          </a:p>
          <a:p>
            <a:pPr lvl="1"/>
            <a:r>
              <a:rPr lang="en-CA" dirty="0"/>
              <a:t>Fourier transform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894" y="1700514"/>
            <a:ext cx="5506211" cy="295825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D2AB3EB-5506-411B-9F79-0E262BC78F2F}"/>
              </a:ext>
            </a:extLst>
          </p:cNvPr>
          <p:cNvSpPr txBox="1">
            <a:spLocks/>
          </p:cNvSpPr>
          <p:nvPr/>
        </p:nvSpPr>
        <p:spPr>
          <a:xfrm>
            <a:off x="609600" y="633714"/>
            <a:ext cx="10972800" cy="10668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/>
            <a:r>
              <a:rPr lang="en-CA" dirty="0"/>
              <a:t>How do we describe time varying signals?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82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89676" y="2245892"/>
            <a:ext cx="212788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85" dirty="0">
                <a:latin typeface="Arial"/>
                <a:cs typeface="Arial"/>
                <a:hlinkClick r:id="rId2"/>
              </a:rPr>
              <a:t>http://moargeek.com/2014/07/29/nerd-nerd-nerd-nerd-word/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32004" y="2950408"/>
            <a:ext cx="7798073" cy="2675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25084" y="63237"/>
            <a:ext cx="3343275" cy="1630575"/>
          </a:xfrm>
          <a:prstGeom prst="rect">
            <a:avLst/>
          </a:prstGeom>
          <a:solidFill>
            <a:srgbClr val="F5F5F5"/>
          </a:solidFill>
          <a:ln w="25399">
            <a:solidFill>
              <a:srgbClr val="919191"/>
            </a:solidFill>
          </a:ln>
        </p:spPr>
        <p:txBody>
          <a:bodyPr vert="horz" wrap="square" lIns="0" tIns="16700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3189" marR="110489">
              <a:lnSpc>
                <a:spcPts val="3800"/>
              </a:lnSpc>
              <a:spcBef>
                <a:spcPts val="1315"/>
              </a:spcBef>
            </a:pPr>
            <a:r>
              <a:rPr sz="3200" spc="90" dirty="0"/>
              <a:t>Wavelet  </a:t>
            </a:r>
            <a:r>
              <a:rPr sz="3200" spc="70" dirty="0"/>
              <a:t>Convolution </a:t>
            </a:r>
            <a:r>
              <a:rPr sz="3200" spc="-35" dirty="0"/>
              <a:t>as</a:t>
            </a:r>
            <a:r>
              <a:rPr sz="3200" spc="-275" dirty="0"/>
              <a:t> </a:t>
            </a:r>
            <a:r>
              <a:rPr sz="3200" spc="-30" dirty="0"/>
              <a:t>a  </a:t>
            </a:r>
            <a:r>
              <a:rPr sz="3200" spc="40" dirty="0"/>
              <a:t>Bandpass</a:t>
            </a:r>
            <a:r>
              <a:rPr sz="3200" spc="-110" dirty="0"/>
              <a:t> </a:t>
            </a:r>
            <a:r>
              <a:rPr sz="3200" spc="55" dirty="0"/>
              <a:t>Filter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7403824" y="2330336"/>
            <a:ext cx="2771775" cy="14833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5080">
              <a:lnSpc>
                <a:spcPct val="99500"/>
              </a:lnSpc>
              <a:spcBef>
                <a:spcPts val="115"/>
              </a:spcBef>
            </a:pPr>
            <a:r>
              <a:rPr sz="2400" spc="-415" dirty="0">
                <a:latin typeface="Arial"/>
                <a:cs typeface="Arial"/>
              </a:rPr>
              <a:t>Remember </a:t>
            </a:r>
            <a:r>
              <a:rPr sz="2400" spc="-420" dirty="0">
                <a:latin typeface="Arial"/>
                <a:cs typeface="Arial"/>
              </a:rPr>
              <a:t>a </a:t>
            </a:r>
            <a:r>
              <a:rPr sz="2400" spc="-295" dirty="0">
                <a:latin typeface="Arial"/>
                <a:cs typeface="Arial"/>
              </a:rPr>
              <a:t>convolution </a:t>
            </a:r>
            <a:r>
              <a:rPr sz="2400" spc="-265" dirty="0">
                <a:latin typeface="Arial"/>
                <a:cs typeface="Arial"/>
              </a:rPr>
              <a:t>is  </a:t>
            </a:r>
            <a:r>
              <a:rPr sz="2400" spc="-285" dirty="0">
                <a:latin typeface="Arial"/>
                <a:cs typeface="Arial"/>
              </a:rPr>
              <a:t>the </a:t>
            </a:r>
            <a:r>
              <a:rPr sz="2400" spc="-305" dirty="0">
                <a:latin typeface="Arial"/>
                <a:cs typeface="Arial"/>
              </a:rPr>
              <a:t>time-varying </a:t>
            </a:r>
            <a:r>
              <a:rPr sz="2400" spc="-340" dirty="0">
                <a:latin typeface="Arial"/>
                <a:cs typeface="Arial"/>
              </a:rPr>
              <a:t>mapping  between </a:t>
            </a:r>
            <a:r>
              <a:rPr sz="2400" spc="-420" dirty="0">
                <a:latin typeface="Arial"/>
                <a:cs typeface="Arial"/>
              </a:rPr>
              <a:t>a </a:t>
            </a:r>
            <a:r>
              <a:rPr sz="2400" spc="-285" dirty="0">
                <a:latin typeface="Arial"/>
                <a:cs typeface="Arial"/>
              </a:rPr>
              <a:t>kernel </a:t>
            </a:r>
            <a:r>
              <a:rPr sz="2400" spc="-280" dirty="0">
                <a:latin typeface="Arial"/>
                <a:cs typeface="Arial"/>
              </a:rPr>
              <a:t>(here </a:t>
            </a:r>
            <a:r>
              <a:rPr sz="2400" spc="-285" dirty="0">
                <a:latin typeface="Arial"/>
                <a:cs typeface="Arial"/>
              </a:rPr>
              <a:t>the  </a:t>
            </a:r>
            <a:r>
              <a:rPr sz="2400" spc="-305" dirty="0">
                <a:latin typeface="Arial"/>
                <a:cs typeface="Arial"/>
              </a:rPr>
              <a:t>wavelet) </a:t>
            </a:r>
            <a:r>
              <a:rPr sz="2400" spc="-340" dirty="0">
                <a:latin typeface="Arial"/>
                <a:cs typeface="Arial"/>
              </a:rPr>
              <a:t>and </a:t>
            </a:r>
            <a:r>
              <a:rPr sz="2400" spc="-420" dirty="0">
                <a:latin typeface="Arial"/>
                <a:cs typeface="Arial"/>
              </a:rPr>
              <a:t>a </a:t>
            </a:r>
            <a:r>
              <a:rPr sz="2400" spc="-305" dirty="0">
                <a:latin typeface="Arial"/>
                <a:cs typeface="Arial"/>
              </a:rPr>
              <a:t>signal</a:t>
            </a:r>
            <a:r>
              <a:rPr sz="2400" spc="-440" dirty="0">
                <a:latin typeface="Arial"/>
                <a:cs typeface="Arial"/>
              </a:rPr>
              <a:t> </a:t>
            </a:r>
            <a:r>
              <a:rPr sz="2400" spc="-405" dirty="0">
                <a:latin typeface="Arial"/>
                <a:cs typeface="Arial"/>
              </a:rPr>
              <a:t>(EEG).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5249" y="76961"/>
            <a:ext cx="5287252" cy="66613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www.researchgate.net/profile/Ole_Jensen3/publication/267748206/figure/fig4/AS:295684810002435@1447508160230/Effect-of-window-length-zero-padding-and-tapering-on-short-window-Fourier-Transform-A_W640.jpg">
            <a:extLst>
              <a:ext uri="{FF2B5EF4-FFF2-40B4-BE49-F238E27FC236}">
                <a16:creationId xmlns:a16="http://schemas.microsoft.com/office/drawing/2014/main" id="{504A5F81-C4EB-4AC6-9A04-4BECF8C65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563" y="0"/>
            <a:ext cx="5729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909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motorbehaviour.files.wordpress.com/2011/07/erp_averaging_mourau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604" y="1165728"/>
            <a:ext cx="6722791" cy="508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27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AB3EB-5506-411B-9F79-0E262BC78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22139"/>
            <a:ext cx="10972800" cy="1066800"/>
          </a:xfrm>
        </p:spPr>
        <p:txBody>
          <a:bodyPr/>
          <a:lstStyle/>
          <a:p>
            <a:pPr algn="ctr"/>
            <a:r>
              <a:rPr lang="en-US" dirty="0"/>
              <a:t>Some Basics of Neuroscience</a:t>
            </a:r>
          </a:p>
        </p:txBody>
      </p:sp>
      <p:pic>
        <p:nvPicPr>
          <p:cNvPr id="4098" name="Picture 2" descr="Where Do ERPs Come From?&#10;To be recorded at a distance, large numbers of neurons&#10;must have similar voltage fields&#10;Equivalen...">
            <a:extLst>
              <a:ext uri="{FF2B5EF4-FFF2-40B4-BE49-F238E27FC236}">
                <a16:creationId xmlns:a16="http://schemas.microsoft.com/office/drawing/2014/main" id="{16D4FCC7-FA39-49D9-A751-1CBB33135A0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3216109" y="2118167"/>
            <a:ext cx="5934693" cy="445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08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AB3EB-5506-411B-9F79-0E262BC78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33714"/>
            <a:ext cx="10972800" cy="1066800"/>
          </a:xfrm>
        </p:spPr>
        <p:txBody>
          <a:bodyPr/>
          <a:lstStyle/>
          <a:p>
            <a:pPr algn="ctr"/>
            <a:r>
              <a:rPr lang="en-US" dirty="0"/>
              <a:t>Some Basics of Neuroscience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7CE10-D78D-49E6-AA47-A2996C674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949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Resting membrane potential</a:t>
            </a:r>
          </a:p>
          <a:p>
            <a:pPr lvl="1">
              <a:lnSpc>
                <a:spcPct val="110000"/>
              </a:lnSpc>
              <a:spcBef>
                <a:spcPts val="200"/>
              </a:spcBef>
            </a:pPr>
            <a:r>
              <a:rPr lang="en-US" dirty="0"/>
              <a:t>-70 mV on inside of cell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Action potentials</a:t>
            </a:r>
          </a:p>
          <a:p>
            <a:pPr lvl="1">
              <a:lnSpc>
                <a:spcPct val="110000"/>
              </a:lnSpc>
              <a:spcBef>
                <a:spcPts val="200"/>
              </a:spcBef>
            </a:pPr>
            <a:r>
              <a:rPr lang="en-US" dirty="0"/>
              <a:t>Triggered when membrane potential goes sufficiently positive</a:t>
            </a:r>
          </a:p>
          <a:p>
            <a:pPr lvl="1">
              <a:lnSpc>
                <a:spcPct val="110000"/>
              </a:lnSpc>
              <a:spcBef>
                <a:spcPts val="200"/>
              </a:spcBef>
            </a:pPr>
            <a:r>
              <a:rPr lang="en-US" dirty="0"/>
              <a:t>Starts at axon hillock and travels down axon</a:t>
            </a:r>
          </a:p>
          <a:p>
            <a:pPr lvl="1">
              <a:lnSpc>
                <a:spcPct val="110000"/>
              </a:lnSpc>
              <a:spcBef>
                <a:spcPts val="200"/>
              </a:spcBef>
            </a:pPr>
            <a:r>
              <a:rPr lang="en-US" dirty="0"/>
              <a:t>Rarely contributes to scalp EEG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Postsynaptic potentials (PSPs)</a:t>
            </a:r>
          </a:p>
          <a:p>
            <a:pPr lvl="1">
              <a:lnSpc>
                <a:spcPct val="110000"/>
              </a:lnSpc>
              <a:spcBef>
                <a:spcPts val="200"/>
              </a:spcBef>
            </a:pPr>
            <a:r>
              <a:rPr lang="en-US" dirty="0"/>
              <a:t>Neurotransmitter binds with receptor, opens ion channels</a:t>
            </a:r>
          </a:p>
          <a:p>
            <a:pPr lvl="1">
              <a:lnSpc>
                <a:spcPct val="110000"/>
              </a:lnSpc>
              <a:spcBef>
                <a:spcPts val="200"/>
              </a:spcBef>
            </a:pPr>
            <a:r>
              <a:rPr lang="en-US" dirty="0"/>
              <a:t>Excitatory: Positive charges move into cell</a:t>
            </a:r>
          </a:p>
          <a:p>
            <a:pPr lvl="1">
              <a:lnSpc>
                <a:spcPct val="110000"/>
              </a:lnSpc>
              <a:spcBef>
                <a:spcPts val="200"/>
              </a:spcBef>
            </a:pPr>
            <a:r>
              <a:rPr lang="en-US" dirty="0"/>
              <a:t>Inhibitory: Negative charges move into cell</a:t>
            </a:r>
          </a:p>
          <a:p>
            <a:pPr lvl="1">
              <a:lnSpc>
                <a:spcPct val="110000"/>
              </a:lnSpc>
              <a:spcBef>
                <a:spcPts val="200"/>
              </a:spcBef>
            </a:pPr>
            <a:r>
              <a:rPr lang="en-US" dirty="0"/>
              <a:t>The origin of most EEG signals</a:t>
            </a:r>
          </a:p>
        </p:txBody>
      </p:sp>
    </p:spTree>
    <p:extLst>
      <p:ext uri="{BB962C8B-B14F-4D97-AF65-F5344CB8AC3E}">
        <p14:creationId xmlns:p14="http://schemas.microsoft.com/office/powerpoint/2010/main" val="83255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AB3EB-5506-411B-9F79-0E262BC78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35461"/>
            <a:ext cx="10972800" cy="1066800"/>
          </a:xfrm>
        </p:spPr>
        <p:txBody>
          <a:bodyPr/>
          <a:lstStyle/>
          <a:p>
            <a:pPr algn="ctr"/>
            <a:r>
              <a:rPr lang="en-US" dirty="0"/>
              <a:t>Some Basics of Neuroscience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3D6DCE-6FBB-4EC8-BDC9-66FD10CC5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Where Do ERPs Come From?&#10;Scalp-recorded potentials are&#10;possible only for layered&#10;structures with consistent&#10;orientations&#10;P...">
            <a:extLst>
              <a:ext uri="{FF2B5EF4-FFF2-40B4-BE49-F238E27FC236}">
                <a16:creationId xmlns:a16="http://schemas.microsoft.com/office/drawing/2014/main" id="{C6CC9316-6E26-4E64-8903-9ADA7C11E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962" y="1690688"/>
            <a:ext cx="6696075" cy="502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94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AB3EB-5506-411B-9F79-0E262BC78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Some Basics of Neuroscience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3D6DCE-6FBB-4EC8-BDC9-66FD10CC5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Magnetoencephalography (MEG)&#10;Magnetic fields travel around electrical dipoles&#10;The skull is transparent to magnetism -- les...">
            <a:extLst>
              <a:ext uri="{FF2B5EF4-FFF2-40B4-BE49-F238E27FC236}">
                <a16:creationId xmlns:a16="http://schemas.microsoft.com/office/drawing/2014/main" id="{B49F09BF-5B3E-4CA6-A75A-3322241F15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37"/>
          <a:stretch/>
        </p:blipFill>
        <p:spPr bwMode="auto">
          <a:xfrm>
            <a:off x="2147411" y="1945928"/>
            <a:ext cx="7897178" cy="474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43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35000"/>
            <a:ext cx="10972800" cy="1066800"/>
          </a:xfrm>
        </p:spPr>
        <p:txBody>
          <a:bodyPr/>
          <a:lstStyle/>
          <a:p>
            <a:pPr algn="ctr"/>
            <a:r>
              <a:rPr lang="en-US" dirty="0"/>
              <a:t>Time-Frequency Analysis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23142"/>
            <a:ext cx="10972800" cy="4651393"/>
          </a:xfrm>
        </p:spPr>
        <p:txBody>
          <a:bodyPr/>
          <a:lstStyle/>
          <a:p>
            <a:r>
              <a:rPr lang="en-US" dirty="0"/>
              <a:t>We model our signal as a linear combination of sine waves</a:t>
            </a:r>
          </a:p>
          <a:p>
            <a:endParaRPr lang="en-CA" dirty="0"/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048FF88A-9AB5-49A5-A261-6CF947AEE078}"/>
              </a:ext>
            </a:extLst>
          </p:cNvPr>
          <p:cNvSpPr/>
          <p:nvPr/>
        </p:nvSpPr>
        <p:spPr>
          <a:xfrm>
            <a:off x="1873773" y="2879696"/>
            <a:ext cx="3894958" cy="1474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A480B005-FAE3-4719-B0CA-9CEF6F89B95E}"/>
              </a:ext>
            </a:extLst>
          </p:cNvPr>
          <p:cNvSpPr/>
          <p:nvPr/>
        </p:nvSpPr>
        <p:spPr>
          <a:xfrm>
            <a:off x="6025544" y="2903565"/>
            <a:ext cx="4394353" cy="35256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618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AB3EB-5506-411B-9F79-0E262BC78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33714"/>
            <a:ext cx="10972800" cy="1066800"/>
          </a:xfrm>
        </p:spPr>
        <p:txBody>
          <a:bodyPr/>
          <a:lstStyle/>
          <a:p>
            <a:pPr algn="ctr"/>
            <a:r>
              <a:rPr lang="en-US" dirty="0"/>
              <a:t>Think of music…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99C0FF62-CCF5-4389-B315-C53047E05C85}"/>
              </a:ext>
            </a:extLst>
          </p:cNvPr>
          <p:cNvSpPr/>
          <p:nvPr/>
        </p:nvSpPr>
        <p:spPr>
          <a:xfrm>
            <a:off x="1666409" y="3019332"/>
            <a:ext cx="3835682" cy="27680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E18A7F0D-48AD-4DDD-9C9D-BEAB279B75F1}"/>
              </a:ext>
            </a:extLst>
          </p:cNvPr>
          <p:cNvSpPr/>
          <p:nvPr/>
        </p:nvSpPr>
        <p:spPr>
          <a:xfrm>
            <a:off x="6027531" y="3021890"/>
            <a:ext cx="4366661" cy="25025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93A377-DD52-4B10-BBF9-68E19F4CF682}"/>
              </a:ext>
            </a:extLst>
          </p:cNvPr>
          <p:cNvSpPr txBox="1"/>
          <p:nvPr/>
        </p:nvSpPr>
        <p:spPr>
          <a:xfrm>
            <a:off x="7315200" y="2404745"/>
            <a:ext cx="1596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Phase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3AFC7D-3C5D-4A5A-A9E0-F83759C96394}"/>
              </a:ext>
            </a:extLst>
          </p:cNvPr>
          <p:cNvSpPr txBox="1"/>
          <p:nvPr/>
        </p:nvSpPr>
        <p:spPr>
          <a:xfrm>
            <a:off x="418950" y="3167390"/>
            <a:ext cx="2251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Amplitude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C1A30D-CD5C-4C9E-BD94-B5528AE9AF8F}"/>
              </a:ext>
            </a:extLst>
          </p:cNvPr>
          <p:cNvSpPr txBox="1"/>
          <p:nvPr/>
        </p:nvSpPr>
        <p:spPr>
          <a:xfrm>
            <a:off x="418950" y="4301825"/>
            <a:ext cx="2251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Frequency</a:t>
            </a:r>
          </a:p>
        </p:txBody>
      </p:sp>
    </p:spTree>
    <p:extLst>
      <p:ext uri="{BB962C8B-B14F-4D97-AF65-F5344CB8AC3E}">
        <p14:creationId xmlns:p14="http://schemas.microsoft.com/office/powerpoint/2010/main" val="85885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128452" y="630932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/>
              <a:t>wikipedia</a:t>
            </a:r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3341143" y="1734597"/>
            <a:ext cx="596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First 4 Fourier components for the square wave function: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328" y="2138012"/>
            <a:ext cx="2769344" cy="27693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07768" y="5157193"/>
            <a:ext cx="4258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Amplitude:    how big is circle</a:t>
            </a:r>
          </a:p>
          <a:p>
            <a:r>
              <a:rPr lang="en-CA" dirty="0"/>
              <a:t>Phase:            offset in position on circle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2AB3EB-5506-411B-9F79-0E262BC78F2F}"/>
              </a:ext>
            </a:extLst>
          </p:cNvPr>
          <p:cNvSpPr txBox="1">
            <a:spLocks/>
          </p:cNvSpPr>
          <p:nvPr/>
        </p:nvSpPr>
        <p:spPr>
          <a:xfrm>
            <a:off x="609600" y="633714"/>
            <a:ext cx="10972800" cy="10668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/>
            <a:r>
              <a:rPr lang="en-CA" dirty="0"/>
              <a:t>Time domain signal and its frequency spectrum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40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19536" y="7749480"/>
                <a:ext cx="8147248" cy="45259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CA" sz="1800" dirty="0"/>
                  <a:t>FFT: </a:t>
                </a:r>
                <a14:m>
                  <m:oMath xmlns:m="http://schemas.openxmlformats.org/officeDocument/2006/math">
                    <m:r>
                      <a:rPr lang="en-CA" sz="1800" i="1">
                        <a:latin typeface="Cambria Math"/>
                      </a:rPr>
                      <m:t>𝑋</m:t>
                    </m:r>
                    <m:d>
                      <m:dPr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800" i="1"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CA" sz="1800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CA" sz="1800" i="1">
                            <a:latin typeface="Cambria Math"/>
                          </a:rPr>
                          <m:t>𝑛</m:t>
                        </m:r>
                        <m:r>
                          <a:rPr lang="en-CA" sz="1800" i="1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en-CA" sz="1800" i="1">
                            <a:latin typeface="Cambria Math"/>
                          </a:rPr>
                          <m:t>𝑁</m:t>
                        </m:r>
                        <m:r>
                          <a:rPr lang="en-CA" sz="1800" i="1">
                            <a:latin typeface="Cambria Math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CA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8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CA" sz="18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sSup>
                          <m:sSupPr>
                            <m:ctrlPr>
                              <a:rPr lang="en-CA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18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CA" sz="1800" i="1">
                                <a:latin typeface="Cambria Math"/>
                              </a:rPr>
                              <m:t>−</m:t>
                            </m:r>
                            <m:r>
                              <a:rPr lang="en-CA" sz="1800" i="1">
                                <a:latin typeface="Cambria Math"/>
                              </a:rPr>
                              <m:t>𝑖</m:t>
                            </m:r>
                            <m:r>
                              <a:rPr lang="en-CA" sz="1800" i="1">
                                <a:latin typeface="Cambria Math"/>
                              </a:rPr>
                              <m:t>2</m:t>
                            </m:r>
                            <m:r>
                              <a:rPr lang="en-CA" sz="1800" i="1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  <m:r>
                              <a:rPr lang="en-CA" sz="1800" i="1">
                                <a:latin typeface="Cambria Math"/>
                                <a:ea typeface="Cambria Math"/>
                              </a:rPr>
                              <m:t>𝑘𝑛</m:t>
                            </m:r>
                            <m:r>
                              <a:rPr lang="en-CA" sz="1800" i="1">
                                <a:latin typeface="Cambria Math"/>
                                <a:ea typeface="Cambria Math"/>
                              </a:rPr>
                              <m:t>/</m:t>
                            </m:r>
                            <m:r>
                              <a:rPr lang="en-CA" sz="1800" i="1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CA" sz="1800" dirty="0"/>
                  <a:t>		IFFT: </a:t>
                </a:r>
                <a14:m>
                  <m:oMath xmlns:m="http://schemas.openxmlformats.org/officeDocument/2006/math">
                    <m:r>
                      <a:rPr lang="en-CA" sz="1800" i="1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800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CA" sz="18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18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CA" sz="1800" i="1">
                            <a:latin typeface="Cambria Math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sz="1800" i="1">
                            <a:latin typeface="Cambria Math"/>
                          </a:rPr>
                          <m:t>𝑘</m:t>
                        </m:r>
                        <m:r>
                          <a:rPr lang="en-CA" sz="1800" i="1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en-CA" sz="1800" i="1">
                            <a:latin typeface="Cambria Math"/>
                          </a:rPr>
                          <m:t>𝑁</m:t>
                        </m:r>
                        <m:r>
                          <a:rPr lang="en-CA" sz="1800" i="1">
                            <a:latin typeface="Cambria Math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CA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8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CA" sz="18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en-CA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18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CA" sz="1800" i="1">
                                <a:latin typeface="Cambria Math"/>
                              </a:rPr>
                              <m:t>𝑖</m:t>
                            </m:r>
                            <m:r>
                              <a:rPr lang="en-CA" sz="1800" i="1">
                                <a:latin typeface="Cambria Math"/>
                              </a:rPr>
                              <m:t>2</m:t>
                            </m:r>
                            <m:r>
                              <a:rPr lang="en-CA" sz="1800" i="1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  <m:r>
                              <a:rPr lang="en-CA" sz="1800" i="1">
                                <a:latin typeface="Cambria Math"/>
                                <a:ea typeface="Cambria Math"/>
                              </a:rPr>
                              <m:t>𝑘𝑛</m:t>
                            </m:r>
                            <m:r>
                              <a:rPr lang="en-CA" sz="1800" i="1">
                                <a:latin typeface="Cambria Math"/>
                                <a:ea typeface="Cambria Math"/>
                              </a:rPr>
                              <m:t>/</m:t>
                            </m:r>
                            <m:r>
                              <a:rPr lang="en-CA" sz="1800" i="1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sup>
                        </m:sSup>
                      </m:e>
                    </m:nary>
                  </m:oMath>
                </a14:m>
                <a:endParaRPr lang="en-CA" sz="1800" dirty="0"/>
              </a:p>
              <a:p>
                <a:pPr marL="0" indent="0">
                  <a:buNone/>
                </a:pPr>
                <a:endParaRPr lang="en-CA" sz="1800" dirty="0"/>
              </a:p>
              <a:p>
                <a:pPr marL="0" indent="0">
                  <a:buNone/>
                </a:pPr>
                <a:r>
                  <a:rPr lang="en-CA" sz="1800" dirty="0"/>
                  <a:t>Where </a:t>
                </a:r>
                <a14:m>
                  <m:oMath xmlns:m="http://schemas.openxmlformats.org/officeDocument/2006/math">
                    <m:r>
                      <a:rPr lang="en-CA" sz="1800" i="1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800" i="1">
                            <a:latin typeface="Cambria Math"/>
                          </a:rPr>
                          <m:t>𝑛</m:t>
                        </m:r>
                      </m:e>
                    </m:d>
                  </m:oMath>
                </a14:m>
                <a:r>
                  <a:rPr lang="en-CA" sz="1800" dirty="0"/>
                  <a:t> is sampled signal obtained from </a:t>
                </a:r>
                <a14:m>
                  <m:oMath xmlns:m="http://schemas.openxmlformats.org/officeDocument/2006/math">
                    <m:r>
                      <a:rPr lang="en-CA" sz="1800" i="1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800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CA" sz="1800" dirty="0"/>
                  <a:t> and </a:t>
                </a:r>
                <a14:m>
                  <m:oMath xmlns:m="http://schemas.openxmlformats.org/officeDocument/2006/math">
                    <m:r>
                      <a:rPr lang="en-CA" sz="1800" i="1">
                        <a:latin typeface="Cambria Math"/>
                      </a:rPr>
                      <m:t>𝑋</m:t>
                    </m:r>
                    <m:d>
                      <m:dPr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800" i="1">
                            <a:latin typeface="Cambria Math"/>
                          </a:rPr>
                          <m:t>𝑘</m:t>
                        </m:r>
                      </m:e>
                    </m:d>
                  </m:oMath>
                </a14:m>
                <a:r>
                  <a:rPr lang="en-CA" sz="1800" dirty="0"/>
                  <a:t> represent its frequency components. To get a more intuitive idea of what the frequency response represents, consider the system below:									</a:t>
                </a:r>
                <a:r>
                  <a:rPr lang="en-CA" sz="1800" dirty="0">
                    <a:hlinkClick r:id="rId2"/>
                  </a:rPr>
                  <a:t>Frequency response</a:t>
                </a:r>
                <a:endParaRPr lang="en-CA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19536" y="7749480"/>
                <a:ext cx="8147248" cy="4525963"/>
              </a:xfrm>
              <a:blipFill>
                <a:blip r:embed="rId3"/>
                <a:stretch>
                  <a:fillRect l="-674" t="-9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243572" y="2274838"/>
            <a:ext cx="77048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dirty="0">
                <a:solidFill>
                  <a:srgbClr val="00B050"/>
                </a:solidFill>
                <a:hlinkClick r:id="rId4"/>
              </a:rPr>
              <a:t>http://www.jezzamon.com/fourier/index.html</a:t>
            </a:r>
            <a:endParaRPr lang="en-CA" sz="2800" dirty="0">
              <a:solidFill>
                <a:srgbClr val="00B050"/>
              </a:solidFill>
            </a:endParaRPr>
          </a:p>
          <a:p>
            <a:endParaRPr lang="en-CA" sz="2800" dirty="0">
              <a:solidFill>
                <a:srgbClr val="00B050"/>
              </a:solidFill>
            </a:endParaRPr>
          </a:p>
          <a:p>
            <a:r>
              <a:rPr lang="en-CA" sz="2800" dirty="0">
                <a:solidFill>
                  <a:srgbClr val="00B050"/>
                </a:solidFill>
                <a:hlinkClick r:id="rId5"/>
              </a:rPr>
              <a:t>https://betterexplained.com/articles/an-interactive-guide-to-the-fourier-transform/</a:t>
            </a:r>
            <a:endParaRPr lang="en-CA" sz="2800" dirty="0">
              <a:solidFill>
                <a:srgbClr val="00B050"/>
              </a:solidFill>
            </a:endParaRPr>
          </a:p>
          <a:p>
            <a:endParaRPr lang="en-CA" sz="2800" dirty="0">
              <a:solidFill>
                <a:srgbClr val="00B050"/>
              </a:solidFill>
            </a:endParaRPr>
          </a:p>
          <a:p>
            <a:endParaRPr lang="en-CA" sz="2800" dirty="0">
              <a:solidFill>
                <a:srgbClr val="00B05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2AB3EB-5506-411B-9F79-0E262BC78F2F}"/>
              </a:ext>
            </a:extLst>
          </p:cNvPr>
          <p:cNvSpPr txBox="1">
            <a:spLocks/>
          </p:cNvSpPr>
          <p:nvPr/>
        </p:nvSpPr>
        <p:spPr>
          <a:xfrm>
            <a:off x="609600" y="633714"/>
            <a:ext cx="10972800" cy="10668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/>
            <a:r>
              <a:rPr lang="en-CA" dirty="0"/>
              <a:t>Good Interactive Introductions to FFT: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03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Fourier Analysis</a:t>
            </a:r>
          </a:p>
        </p:txBody>
      </p:sp>
      <p:sp>
        <p:nvSpPr>
          <p:cNvPr id="1051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43100" y="4089400"/>
            <a:ext cx="8407400" cy="2616200"/>
          </a:xfrm>
        </p:spPr>
        <p:txBody>
          <a:bodyPr/>
          <a:lstStyle/>
          <a:p>
            <a:pPr eaLnBrk="1" hangingPunct="1">
              <a:defRPr/>
            </a:pPr>
            <a:r>
              <a:rPr lang="en-US" sz="2000" dirty="0">
                <a:ea typeface="+mn-ea"/>
                <a:cs typeface="+mn-cs"/>
              </a:rPr>
              <a:t>Any waveform is equivalent to the sum of a set of sine waves of different frequencies, amplitudes and phases</a:t>
            </a:r>
          </a:p>
          <a:p>
            <a:pPr lvl="1" eaLnBrk="1" hangingPunct="1">
              <a:defRPr/>
            </a:pPr>
            <a:r>
              <a:rPr lang="en-US" sz="1800" dirty="0"/>
              <a:t>Time domain: Amplitude as a function of time</a:t>
            </a:r>
          </a:p>
          <a:p>
            <a:pPr lvl="1" eaLnBrk="1" hangingPunct="1">
              <a:defRPr/>
            </a:pPr>
            <a:r>
              <a:rPr lang="en-US" sz="1800" dirty="0"/>
              <a:t>Frequency domain: Amplitude and phase as a function of frequency</a:t>
            </a:r>
          </a:p>
          <a:p>
            <a:pPr eaLnBrk="1" hangingPunct="1">
              <a:defRPr/>
            </a:pPr>
            <a:r>
              <a:rPr lang="en-US" sz="2000" dirty="0">
                <a:ea typeface="+mn-ea"/>
                <a:cs typeface="+mn-cs"/>
              </a:rPr>
              <a:t>Fourier transform converts time domain to frequency domain</a:t>
            </a:r>
          </a:p>
          <a:p>
            <a:pPr eaLnBrk="1" hangingPunct="1">
              <a:defRPr/>
            </a:pPr>
            <a:r>
              <a:rPr lang="en-US" sz="2000" dirty="0">
                <a:ea typeface="+mn-ea"/>
                <a:cs typeface="+mn-cs"/>
              </a:rPr>
              <a:t>Inverse Fourier transform converts frequency domain to time domain</a:t>
            </a:r>
          </a:p>
        </p:txBody>
      </p:sp>
      <p:sp>
        <p:nvSpPr>
          <p:cNvPr id="17412" name="Line 4"/>
          <p:cNvSpPr>
            <a:spLocks noChangeShapeType="1"/>
          </p:cNvSpPr>
          <p:nvPr/>
        </p:nvSpPr>
        <p:spPr bwMode="auto">
          <a:xfrm rot="5400000">
            <a:off x="6096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latin typeface="Geneva" pitchFamily="-11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909" y="1810613"/>
            <a:ext cx="3301664" cy="20589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192" y="1375813"/>
            <a:ext cx="3184865" cy="2588768"/>
          </a:xfrm>
          <a:prstGeom prst="rect">
            <a:avLst/>
          </a:prstGeom>
        </p:spPr>
      </p:pic>
      <p:grpSp>
        <p:nvGrpSpPr>
          <p:cNvPr id="2" name="Group 7"/>
          <p:cNvGrpSpPr/>
          <p:nvPr/>
        </p:nvGrpSpPr>
        <p:grpSpPr>
          <a:xfrm>
            <a:off x="5271732" y="2272846"/>
            <a:ext cx="1508848" cy="711128"/>
            <a:chOff x="2225279" y="2963568"/>
            <a:chExt cx="1508848" cy="711128"/>
          </a:xfrm>
        </p:grpSpPr>
        <p:cxnSp>
          <p:nvCxnSpPr>
            <p:cNvPr id="9" name="Straight Arrow Connector 8"/>
            <p:cNvCxnSpPr/>
            <p:nvPr/>
          </p:nvCxnSpPr>
          <p:spPr bwMode="auto">
            <a:xfrm>
              <a:off x="2659480" y="3202390"/>
              <a:ext cx="716432" cy="1588"/>
            </a:xfrm>
            <a:prstGeom prst="straightConnector1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10" name="Straight Arrow Connector 9"/>
            <p:cNvCxnSpPr/>
            <p:nvPr/>
          </p:nvCxnSpPr>
          <p:spPr bwMode="auto">
            <a:xfrm rot="10800000">
              <a:off x="2659480" y="3290818"/>
              <a:ext cx="673012" cy="1588"/>
            </a:xfrm>
            <a:prstGeom prst="straightConnector1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11" name="TextBox 10"/>
            <p:cNvSpPr txBox="1"/>
            <p:nvPr/>
          </p:nvSpPr>
          <p:spPr>
            <a:xfrm>
              <a:off x="2225279" y="2963568"/>
              <a:ext cx="15088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rgbClr val="000000"/>
                  </a:solidFill>
                  <a:latin typeface="Geneva" pitchFamily="-112" charset="0"/>
                </a:rPr>
                <a:t>Fourier Transform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225279" y="3274586"/>
              <a:ext cx="15088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rgbClr val="000000"/>
                  </a:solidFill>
                  <a:latin typeface="Geneva" pitchFamily="-112" charset="0"/>
                </a:rPr>
                <a:t>Inverse Fourier Transform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440063" y="1477992"/>
            <a:ext cx="1395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Geneva" pitchFamily="-112" charset="0"/>
              </a:rPr>
              <a:t>Time Domain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02414" y="1477992"/>
            <a:ext cx="19159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Geneva" pitchFamily="-112" charset="0"/>
              </a:rPr>
              <a:t>Frequency Domain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73226" y="2339537"/>
            <a:ext cx="1866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Geneva" pitchFamily="-112" charset="0"/>
              </a:rPr>
              <a:t>Amplitude (or Power)</a:t>
            </a:r>
          </a:p>
        </p:txBody>
      </p:sp>
      <p:cxnSp>
        <p:nvCxnSpPr>
          <p:cNvPr id="17" name="Straight Arrow Connector 16"/>
          <p:cNvCxnSpPr/>
          <p:nvPr/>
        </p:nvCxnSpPr>
        <p:spPr bwMode="auto">
          <a:xfrm rot="10800000" flipV="1">
            <a:off x="7353880" y="2688610"/>
            <a:ext cx="712954" cy="423345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8153400" y="297180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00"/>
                </a:solidFill>
                <a:latin typeface="Geneva" pitchFamily="-112" charset="0"/>
              </a:rPr>
              <a:t>(Phase, too!)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1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1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651" grpId="0" build="p" bldLvl="3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28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Fourier Analysis</a:t>
            </a:r>
          </a:p>
        </p:txBody>
      </p:sp>
      <p:sp>
        <p:nvSpPr>
          <p:cNvPr id="19459" name="Line 4"/>
          <p:cNvSpPr>
            <a:spLocks noChangeShapeType="1"/>
          </p:cNvSpPr>
          <p:nvPr/>
        </p:nvSpPr>
        <p:spPr bwMode="auto">
          <a:xfrm rot="5400000">
            <a:off x="6096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latin typeface="Geneva" pitchFamily="-11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890" y="3610165"/>
            <a:ext cx="3849595" cy="25178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496" y="1807613"/>
            <a:ext cx="4138762" cy="990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39024" y="2919969"/>
            <a:ext cx="745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latin typeface="Geneva" pitchFamily="-112" charset="0"/>
              </a:rPr>
              <a:t>Time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66284" y="6075631"/>
            <a:ext cx="1396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latin typeface="Geneva" pitchFamily="-112" charset="0"/>
              </a:rPr>
              <a:t>Frequency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3716966" y="2147422"/>
            <a:ext cx="1326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latin typeface="Geneva" pitchFamily="-112" charset="0"/>
              </a:rPr>
              <a:t>Amplitude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3716966" y="4451972"/>
            <a:ext cx="1326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latin typeface="Geneva" pitchFamily="-112" charset="0"/>
              </a:rPr>
              <a:t>Amplitude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44014" y="1967849"/>
            <a:ext cx="1974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latin typeface="Geneva" pitchFamily="-112" charset="0"/>
              </a:rPr>
              <a:t>Square wave at F Hz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44014" y="4007855"/>
            <a:ext cx="19742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latin typeface="Geneva" pitchFamily="-112" charset="0"/>
              </a:rPr>
              <a:t>Fourier transform of square wave at F Hz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31717" y="5237262"/>
            <a:ext cx="2531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Geneva" pitchFamily="-112" charset="0"/>
              </a:rPr>
              <a:t>+ 9F + 11F + 13F …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3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Custom 1">
      <a:majorFont>
        <a:latin typeface="Microsoft Sans Serif"/>
        <a:ea typeface=""/>
        <a:cs typeface=""/>
      </a:majorFont>
      <a:minorFont>
        <a:latin typeface="Microsoft Sans Serif"/>
        <a:ea typeface=""/>
        <a:cs typeface="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3" id="{BA50C21B-62F0-4C6C-8223-01A5E9931563}" vid="{CDD22B9E-5F9C-4DB6-8A68-36A32D7E54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Microsoft Sans Serif"/>
        <a:ea typeface=""/>
        <a:cs typeface=""/>
      </a:majorFont>
      <a:minorFont>
        <a:latin typeface="Microsoft Sans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alance">
  <a:themeElements>
    <a:clrScheme name="Balance 10">
      <a:dk1>
        <a:srgbClr val="000000"/>
      </a:dk1>
      <a:lt1>
        <a:srgbClr val="FFFFFF"/>
      </a:lt1>
      <a:dk2>
        <a:srgbClr val="000000"/>
      </a:dk2>
      <a:lt2>
        <a:srgbClr val="B8B8B8"/>
      </a:lt2>
      <a:accent1>
        <a:srgbClr val="E5E5FF"/>
      </a:accent1>
      <a:accent2>
        <a:srgbClr val="79CD6B"/>
      </a:accent2>
      <a:accent3>
        <a:srgbClr val="FFFFFF"/>
      </a:accent3>
      <a:accent4>
        <a:srgbClr val="000000"/>
      </a:accent4>
      <a:accent5>
        <a:srgbClr val="F0F0FF"/>
      </a:accent5>
      <a:accent6>
        <a:srgbClr val="6DBA60"/>
      </a:accent6>
      <a:hlink>
        <a:srgbClr val="4477DE"/>
      </a:hlink>
      <a:folHlink>
        <a:srgbClr val="65498F"/>
      </a:folHlink>
    </a:clrScheme>
    <a:fontScheme name="Balance">
      <a:majorFont>
        <a:latin typeface="Geneva"/>
        <a:ea typeface=""/>
        <a:cs typeface=""/>
      </a:majorFont>
      <a:minorFont>
        <a:latin typeface="Gene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eneva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eneva" pitchFamily="-112" charset="0"/>
          </a:defRPr>
        </a:defPPr>
      </a:lstStyle>
    </a:lnDef>
  </a:objectDefaults>
  <a:extraClrSchemeLst>
    <a:extraClrScheme>
      <a:clrScheme name="Balance 1">
        <a:dk1>
          <a:srgbClr val="663300"/>
        </a:dk1>
        <a:lt1>
          <a:srgbClr val="FFFFFF"/>
        </a:lt1>
        <a:dk2>
          <a:srgbClr val="996600"/>
        </a:dk2>
        <a:lt2>
          <a:srgbClr val="DBBD71"/>
        </a:lt2>
        <a:accent1>
          <a:srgbClr val="3C2800"/>
        </a:accent1>
        <a:accent2>
          <a:srgbClr val="808000"/>
        </a:accent2>
        <a:accent3>
          <a:srgbClr val="CAB8AA"/>
        </a:accent3>
        <a:accent4>
          <a:srgbClr val="DADADA"/>
        </a:accent4>
        <a:accent5>
          <a:srgbClr val="AFACAA"/>
        </a:accent5>
        <a:accent6>
          <a:srgbClr val="737300"/>
        </a:accent6>
        <a:hlink>
          <a:srgbClr val="FF9900"/>
        </a:hlink>
        <a:folHlink>
          <a:srgbClr val="CCA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2">
        <a:dk1>
          <a:srgbClr val="660000"/>
        </a:dk1>
        <a:lt1>
          <a:srgbClr val="FFFFFF"/>
        </a:lt1>
        <a:dk2>
          <a:srgbClr val="800000"/>
        </a:dk2>
        <a:lt2>
          <a:srgbClr val="FFFFCC"/>
        </a:lt2>
        <a:accent1>
          <a:srgbClr val="4000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AFAAAA"/>
        </a:accent5>
        <a:accent6>
          <a:srgbClr val="AC6D56"/>
        </a:accent6>
        <a:hlink>
          <a:srgbClr val="FFFF99"/>
        </a:hlink>
        <a:folHlink>
          <a:srgbClr val="E5B32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3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2EB62E"/>
        </a:accent1>
        <a:accent2>
          <a:srgbClr val="527C3A"/>
        </a:accent2>
        <a:accent3>
          <a:srgbClr val="B2B9AC"/>
        </a:accent3>
        <a:accent4>
          <a:srgbClr val="DADADA"/>
        </a:accent4>
        <a:accent5>
          <a:srgbClr val="ADD7AD"/>
        </a:accent5>
        <a:accent6>
          <a:srgbClr val="497034"/>
        </a:accent6>
        <a:hlink>
          <a:srgbClr val="DDD8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4">
        <a:dk1>
          <a:srgbClr val="005A58"/>
        </a:dk1>
        <a:lt1>
          <a:srgbClr val="FFFFFF"/>
        </a:lt1>
        <a:dk2>
          <a:srgbClr val="00716E"/>
        </a:dk2>
        <a:lt2>
          <a:srgbClr val="FFFF99"/>
        </a:lt2>
        <a:accent1>
          <a:srgbClr val="00403E"/>
        </a:accent1>
        <a:accent2>
          <a:srgbClr val="6D6FC7"/>
        </a:accent2>
        <a:accent3>
          <a:srgbClr val="AABBBA"/>
        </a:accent3>
        <a:accent4>
          <a:srgbClr val="DADADA"/>
        </a:accent4>
        <a:accent5>
          <a:srgbClr val="AAAFAF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5">
        <a:dk1>
          <a:srgbClr val="003366"/>
        </a:dk1>
        <a:lt1>
          <a:srgbClr val="FFFFFF"/>
        </a:lt1>
        <a:dk2>
          <a:srgbClr val="2B5481"/>
        </a:dk2>
        <a:lt2>
          <a:srgbClr val="E5FFFF"/>
        </a:lt2>
        <a:accent1>
          <a:srgbClr val="336699"/>
        </a:accent1>
        <a:accent2>
          <a:srgbClr val="00B000"/>
        </a:accent2>
        <a:accent3>
          <a:srgbClr val="ACB3C1"/>
        </a:accent3>
        <a:accent4>
          <a:srgbClr val="DADADA"/>
        </a:accent4>
        <a:accent5>
          <a:srgbClr val="ADB8CA"/>
        </a:accent5>
        <a:accent6>
          <a:srgbClr val="009F00"/>
        </a:accent6>
        <a:hlink>
          <a:srgbClr val="00CCFF"/>
        </a:hlink>
        <a:folHlink>
          <a:srgbClr val="B5FFF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6">
        <a:dk1>
          <a:srgbClr val="2F2D25"/>
        </a:dk1>
        <a:lt1>
          <a:srgbClr val="FFFFFF"/>
        </a:lt1>
        <a:dk2>
          <a:srgbClr val="656151"/>
        </a:dk2>
        <a:lt2>
          <a:srgbClr val="FFFFCC"/>
        </a:lt2>
        <a:accent1>
          <a:srgbClr val="818173"/>
        </a:accent1>
        <a:accent2>
          <a:srgbClr val="809EA8"/>
        </a:accent2>
        <a:accent3>
          <a:srgbClr val="B8B7B3"/>
        </a:accent3>
        <a:accent4>
          <a:srgbClr val="DADADA"/>
        </a:accent4>
        <a:accent5>
          <a:srgbClr val="C1C1BC"/>
        </a:accent5>
        <a:accent6>
          <a:srgbClr val="738F98"/>
        </a:accent6>
        <a:hlink>
          <a:srgbClr val="E2C86A"/>
        </a:hlink>
        <a:folHlink>
          <a:srgbClr val="B7B6A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7">
        <a:dk1>
          <a:srgbClr val="B4AF80"/>
        </a:dk1>
        <a:lt1>
          <a:srgbClr val="FFFFFF"/>
        </a:lt1>
        <a:dk2>
          <a:srgbClr val="C8C6A2"/>
        </a:dk2>
        <a:lt2>
          <a:srgbClr val="827F4C"/>
        </a:lt2>
        <a:accent1>
          <a:srgbClr val="7C784E"/>
        </a:accent1>
        <a:accent2>
          <a:srgbClr val="A2A4AC"/>
        </a:accent2>
        <a:accent3>
          <a:srgbClr val="E0DFCE"/>
        </a:accent3>
        <a:accent4>
          <a:srgbClr val="DADADA"/>
        </a:accent4>
        <a:accent5>
          <a:srgbClr val="BFBEB2"/>
        </a:accent5>
        <a:accent6>
          <a:srgbClr val="92949B"/>
        </a:accent6>
        <a:hlink>
          <a:srgbClr val="33CCCC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8">
        <a:dk1>
          <a:srgbClr val="000000"/>
        </a:dk1>
        <a:lt1>
          <a:srgbClr val="DDDDDD"/>
        </a:lt1>
        <a:dk2>
          <a:srgbClr val="000000"/>
        </a:dk2>
        <a:lt2>
          <a:srgbClr val="B8B7D1"/>
        </a:lt2>
        <a:accent1>
          <a:srgbClr val="F1F0F4"/>
        </a:accent1>
        <a:accent2>
          <a:srgbClr val="C1BCFC"/>
        </a:accent2>
        <a:accent3>
          <a:srgbClr val="EBEBEB"/>
        </a:accent3>
        <a:accent4>
          <a:srgbClr val="000000"/>
        </a:accent4>
        <a:accent5>
          <a:srgbClr val="F7F6F8"/>
        </a:accent5>
        <a:accent6>
          <a:srgbClr val="AFAAE4"/>
        </a:accent6>
        <a:hlink>
          <a:srgbClr val="5454C6"/>
        </a:hlink>
        <a:folHlink>
          <a:srgbClr val="6A6F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lance 9">
        <a:dk1>
          <a:srgbClr val="000000"/>
        </a:dk1>
        <a:lt1>
          <a:srgbClr val="FFFFFF"/>
        </a:lt1>
        <a:dk2>
          <a:srgbClr val="00A29E"/>
        </a:dk2>
        <a:lt2>
          <a:srgbClr val="CBCBCB"/>
        </a:lt2>
        <a:accent1>
          <a:srgbClr val="E5E5FF"/>
        </a:accent1>
        <a:accent2>
          <a:srgbClr val="79CD6B"/>
        </a:accent2>
        <a:accent3>
          <a:srgbClr val="FFFFFF"/>
        </a:accent3>
        <a:accent4>
          <a:srgbClr val="000000"/>
        </a:accent4>
        <a:accent5>
          <a:srgbClr val="F0F0FF"/>
        </a:accent5>
        <a:accent6>
          <a:srgbClr val="6DBA60"/>
        </a:accent6>
        <a:hlink>
          <a:srgbClr val="4477DE"/>
        </a:hlink>
        <a:folHlink>
          <a:srgbClr val="65498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lance 10">
        <a:dk1>
          <a:srgbClr val="000000"/>
        </a:dk1>
        <a:lt1>
          <a:srgbClr val="FFFFFF"/>
        </a:lt1>
        <a:dk2>
          <a:srgbClr val="000000"/>
        </a:dk2>
        <a:lt2>
          <a:srgbClr val="B8B8B8"/>
        </a:lt2>
        <a:accent1>
          <a:srgbClr val="E5E5FF"/>
        </a:accent1>
        <a:accent2>
          <a:srgbClr val="79CD6B"/>
        </a:accent2>
        <a:accent3>
          <a:srgbClr val="FFFFFF"/>
        </a:accent3>
        <a:accent4>
          <a:srgbClr val="000000"/>
        </a:accent4>
        <a:accent5>
          <a:srgbClr val="F0F0FF"/>
        </a:accent5>
        <a:accent6>
          <a:srgbClr val="6DBA60"/>
        </a:accent6>
        <a:hlink>
          <a:srgbClr val="4477DE"/>
        </a:hlink>
        <a:folHlink>
          <a:srgbClr val="65498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1901</TotalTime>
  <Words>1423</Words>
  <Application>Microsoft Office PowerPoint</Application>
  <PresentationFormat>Widescreen</PresentationFormat>
  <Paragraphs>216</Paragraphs>
  <Slides>37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50" baseType="lpstr">
      <vt:lpstr>Arial</vt:lpstr>
      <vt:lpstr>Calibri</vt:lpstr>
      <vt:lpstr>Cambria Math</vt:lpstr>
      <vt:lpstr>Geneva</vt:lpstr>
      <vt:lpstr>Georgia</vt:lpstr>
      <vt:lpstr>Microsoft Sans Serif</vt:lpstr>
      <vt:lpstr>Times</vt:lpstr>
      <vt:lpstr>Times New Roman</vt:lpstr>
      <vt:lpstr>Wingdings</vt:lpstr>
      <vt:lpstr>Wingdings 2</vt:lpstr>
      <vt:lpstr>Theme3</vt:lpstr>
      <vt:lpstr>Office Theme</vt:lpstr>
      <vt:lpstr>Balance</vt:lpstr>
      <vt:lpstr>Introduction to EEG Processing: Part II</vt:lpstr>
      <vt:lpstr>Matlab Code on Github: https://github.com/ssheldo/EEG_process_talk</vt:lpstr>
      <vt:lpstr>PowerPoint Presentation</vt:lpstr>
      <vt:lpstr>Time-Frequency Analysis</vt:lpstr>
      <vt:lpstr>Think of music…</vt:lpstr>
      <vt:lpstr>PowerPoint Presentation</vt:lpstr>
      <vt:lpstr>PowerPoint Presentation</vt:lpstr>
      <vt:lpstr>Fourier Analysis</vt:lpstr>
      <vt:lpstr>Fourier Analysis</vt:lpstr>
      <vt:lpstr>Phase and the “Imaginary” Component</vt:lpstr>
      <vt:lpstr>Phase and the “Imaginary” Component</vt:lpstr>
      <vt:lpstr>PowerPoint Presentation</vt:lpstr>
      <vt:lpstr>PowerPoint Presentation</vt:lpstr>
      <vt:lpstr>FFT and IFFT examples</vt:lpstr>
      <vt:lpstr>FFT and IFFT examples</vt:lpstr>
      <vt:lpstr>FFT and IFFT examples</vt:lpstr>
      <vt:lpstr>FFT and IFFT examples</vt:lpstr>
      <vt:lpstr>Problem with FFT</vt:lpstr>
      <vt:lpstr>Thank You!</vt:lpstr>
      <vt:lpstr>PowerPoint Presentation</vt:lpstr>
      <vt:lpstr>Fundamental Principle #1</vt:lpstr>
      <vt:lpstr>Analogy: Money</vt:lpstr>
      <vt:lpstr>Time-Frequency Analysis</vt:lpstr>
      <vt:lpstr>What’s the problem with that?</vt:lpstr>
      <vt:lpstr>What would we want?</vt:lpstr>
      <vt:lpstr>What would we want?</vt:lpstr>
      <vt:lpstr>What would we want?</vt:lpstr>
      <vt:lpstr>What is this talk about?</vt:lpstr>
      <vt:lpstr>How to make a Morlet wavelet</vt:lpstr>
      <vt:lpstr>PowerPoint Presentation</vt:lpstr>
      <vt:lpstr>Wavelet  Convolution as a  Bandpass Filter</vt:lpstr>
      <vt:lpstr>PowerPoint Presentation</vt:lpstr>
      <vt:lpstr>PowerPoint Presentation</vt:lpstr>
      <vt:lpstr>Some Basics of Neuroscience</vt:lpstr>
      <vt:lpstr>Some Basics of Neuroscience</vt:lpstr>
      <vt:lpstr>Some Basics of Neuroscience</vt:lpstr>
      <vt:lpstr>Some Basics of Neuroscience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Sheldon</dc:creator>
  <cp:lastModifiedBy>Sarah Sheldon</cp:lastModifiedBy>
  <cp:revision>66</cp:revision>
  <dcterms:created xsi:type="dcterms:W3CDTF">2019-03-08T03:30:42Z</dcterms:created>
  <dcterms:modified xsi:type="dcterms:W3CDTF">2019-03-17T18:29:32Z</dcterms:modified>
</cp:coreProperties>
</file>